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60" r:id="rId1"/>
  </p:sldMasterIdLst>
  <p:notesMasterIdLst>
    <p:notesMasterId r:id="rId17"/>
  </p:notesMasterIdLst>
  <p:sldIdLst>
    <p:sldId id="256" r:id="rId2"/>
    <p:sldId id="267" r:id="rId3"/>
    <p:sldId id="281" r:id="rId4"/>
    <p:sldId id="268" r:id="rId5"/>
    <p:sldId id="269" r:id="rId6"/>
    <p:sldId id="270" r:id="rId7"/>
    <p:sldId id="271" r:id="rId8"/>
    <p:sldId id="272" r:id="rId9"/>
    <p:sldId id="273" r:id="rId10"/>
    <p:sldId id="274" r:id="rId11"/>
    <p:sldId id="276" r:id="rId12"/>
    <p:sldId id="277" r:id="rId13"/>
    <p:sldId id="278" r:id="rId14"/>
    <p:sldId id="279" r:id="rId15"/>
    <p:sldId id="280" r:id="rId16"/>
  </p:sldIdLst>
  <p:sldSz cx="9144000" cy="5143500" type="screen16x9"/>
  <p:notesSz cx="6858000" cy="9144000"/>
  <p:defaultTextStyle>
    <a:defPPr>
      <a:defRPr lang="en-US"/>
    </a:defPPr>
    <a:lvl1pPr marL="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35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3745"/>
    <a:srgbClr val="0B758E"/>
    <a:srgbClr val="CC632D"/>
    <a:srgbClr val="00788A"/>
    <a:srgbClr val="FAF1EA"/>
    <a:srgbClr val="F9F0EA"/>
    <a:srgbClr val="54565B"/>
    <a:srgbClr val="F28B1F"/>
    <a:srgbClr val="113E85"/>
    <a:srgbClr val="F7922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3887"/>
    <p:restoredTop sz="75420"/>
  </p:normalViewPr>
  <p:slideViewPr>
    <p:cSldViewPr snapToGrid="0" snapToObjects="1">
      <p:cViewPr varScale="1">
        <p:scale>
          <a:sx n="122" d="100"/>
          <a:sy n="122" d="100"/>
        </p:scale>
        <p:origin x="1656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Anda Russell" userId="9ab89ab1-66f6-4730-aabb-6817fae2759b" providerId="ADAL" clId="{731760A3-3F24-7542-84A9-83C76BD26FC5}"/>
    <pc:docChg chg="delSld modSld">
      <pc:chgData name="LeAnda Russell" userId="9ab89ab1-66f6-4730-aabb-6817fae2759b" providerId="ADAL" clId="{731760A3-3F24-7542-84A9-83C76BD26FC5}" dt="2025-08-01T01:02:22.012" v="16" actId="2696"/>
      <pc:docMkLst>
        <pc:docMk/>
      </pc:docMkLst>
      <pc:sldChg chg="modNotesTx">
        <pc:chgData name="LeAnda Russell" userId="9ab89ab1-66f6-4730-aabb-6817fae2759b" providerId="ADAL" clId="{731760A3-3F24-7542-84A9-83C76BD26FC5}" dt="2025-08-01T01:01:50.539" v="15" actId="20577"/>
        <pc:sldMkLst>
          <pc:docMk/>
          <pc:sldMk cId="0" sldId="272"/>
        </pc:sldMkLst>
      </pc:sldChg>
      <pc:sldChg chg="del">
        <pc:chgData name="LeAnda Russell" userId="9ab89ab1-66f6-4730-aabb-6817fae2759b" providerId="ADAL" clId="{731760A3-3F24-7542-84A9-83C76BD26FC5}" dt="2025-08-01T01:02:22.012" v="16" actId="2696"/>
        <pc:sldMkLst>
          <pc:docMk/>
          <pc:sldMk cId="0" sldId="275"/>
        </pc:sldMkLst>
      </pc:sldChg>
      <pc:sldChg chg="modSp mod">
        <pc:chgData name="LeAnda Russell" userId="9ab89ab1-66f6-4730-aabb-6817fae2759b" providerId="ADAL" clId="{731760A3-3F24-7542-84A9-83C76BD26FC5}" dt="2025-08-01T01:01:13.987" v="0" actId="1076"/>
        <pc:sldMkLst>
          <pc:docMk/>
          <pc:sldMk cId="1345292257" sldId="281"/>
        </pc:sldMkLst>
        <pc:picChg chg="mod">
          <ac:chgData name="LeAnda Russell" userId="9ab89ab1-66f6-4730-aabb-6817fae2759b" providerId="ADAL" clId="{731760A3-3F24-7542-84A9-83C76BD26FC5}" dt="2025-08-01T01:01:13.987" v="0" actId="1076"/>
          <ac:picMkLst>
            <pc:docMk/>
            <pc:sldMk cId="1345292257" sldId="281"/>
            <ac:picMk id="8" creationId="{FEB12C5C-DDB5-ED58-607A-4C9CDEC529B5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4941CD9-72C9-7E49-878F-6C1F85A8CDBB}" type="datetimeFigureOut">
              <a:rPr lang="en-US" smtClean="0"/>
              <a:t>7/31/25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AFA52AB-889B-9B48-B4C7-0D5EA7C35C8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36875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Walk through each bullet. Emphasize that these are practical skills stewards can use immediately.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Facilitate a brief group debrief. Choose 2–3 people to share out loud.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Have participants take 1 minute to write down one conversation they will take action 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Reinforce the key message: these conversations build our power and partnership.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Thank participants. Encourage continued courage and community in the work ahead.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Explain these situations are organizing opportunities. Invite a few examples from the room.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Define the skill. Offer a real-world example of defusing blame toward the union.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Talk about why framing matters. It changes the story people tell themselves about what's happening.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Emphasize presence over perfection. Encourage the group to resist fixing and instead listen.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dirty="0"/>
              <a:t>Normalize the fear and resistance people feel when power is unbalanced. Share a brief personal story.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Walk through the tips. Invite the group to name emotions that arise before or during conflict.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Explain how the triads work. Encourage people to commit to being in the learning zone.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t>Instruct observers to use the checklist and give supportive, honest feedback.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6DF1ECEC-CBBB-B170-AA1E-EC50A94E71B4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1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2C31F401-11EB-BC33-FFB7-99B46DE52D4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2908300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ACF43406-E7BA-0484-0BA1-C6E46E164FF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/>
          <a:srcRect l="11344" t="5976" r="10474" b="8569"/>
          <a:stretch/>
        </p:blipFill>
        <p:spPr>
          <a:xfrm>
            <a:off x="5029200" y="274320"/>
            <a:ext cx="3931920" cy="429768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57200" y="2624926"/>
            <a:ext cx="4925833" cy="914990"/>
          </a:xfrm>
        </p:spPr>
        <p:txBody>
          <a:bodyPr anchor="b">
            <a:normAutofit/>
          </a:bodyPr>
          <a:lstStyle>
            <a:lvl1pPr algn="l">
              <a:defRPr sz="2400">
                <a:solidFill>
                  <a:srgbClr val="0A3745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57200" y="3539916"/>
            <a:ext cx="4925833" cy="445605"/>
          </a:xfrm>
        </p:spPr>
        <p:txBody>
          <a:bodyPr>
            <a:normAutofit/>
          </a:bodyPr>
          <a:lstStyle>
            <a:lvl1pPr marL="0" indent="0" algn="l">
              <a:buNone/>
              <a:defRPr sz="1600" b="0">
                <a:solidFill>
                  <a:srgbClr val="0B758E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dirty="0"/>
              <a:t>SUBTITLE</a:t>
            </a:r>
          </a:p>
        </p:txBody>
      </p:sp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F76A62C9-2440-6E42-95B9-A3E63D448F98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4194257"/>
            <a:ext cx="3878981" cy="402640"/>
          </a:xfrm>
        </p:spPr>
        <p:txBody>
          <a:bodyPr tIns="0">
            <a:normAutofit/>
          </a:bodyPr>
          <a:lstStyle>
            <a:lvl1pPr>
              <a:defRPr sz="1050" b="0">
                <a:solidFill>
                  <a:srgbClr val="0A3745"/>
                </a:solidFill>
              </a:defRPr>
            </a:lvl1pPr>
          </a:lstStyle>
          <a:p>
            <a:pPr lvl="0"/>
            <a:r>
              <a:rPr lang="en-US" dirty="0"/>
              <a:t>Presented by:</a:t>
            </a:r>
          </a:p>
        </p:txBody>
      </p:sp>
    </p:spTree>
    <p:extLst>
      <p:ext uri="{BB962C8B-B14F-4D97-AF65-F5344CB8AC3E}">
        <p14:creationId xmlns:p14="http://schemas.microsoft.com/office/powerpoint/2010/main" val="17511024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PAGE TITLE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2pPr>
              <a:buClr>
                <a:srgbClr val="00788A"/>
              </a:buClr>
              <a:buSzPct val="90000"/>
              <a:defRPr/>
            </a:lvl2pPr>
            <a:lvl3pPr>
              <a:buClr>
                <a:srgbClr val="00788A"/>
              </a:buClr>
              <a:buSzPct val="90000"/>
              <a:defRPr/>
            </a:lvl3pPr>
            <a:lvl4pPr>
              <a:buClr>
                <a:srgbClr val="00788A"/>
              </a:buClr>
              <a:buSzPct val="90000"/>
              <a:defRPr/>
            </a:lvl4pPr>
            <a:lvl5pPr>
              <a:buClr>
                <a:srgbClr val="00788A"/>
              </a:buClr>
              <a:buSzPct val="90000"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A3745"/>
                </a:solidFill>
              </a:defRPr>
            </a:lvl1pPr>
          </a:lstStyle>
          <a:p>
            <a:r>
              <a:rPr lang="en-US" dirty="0"/>
              <a:t>2025 UNION DELEGATE CONFERENCE  |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301D-B9D8-A244-BAA8-10F6E51DA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72537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 hasCustomPrompt="1"/>
          </p:nvPr>
        </p:nvSpPr>
        <p:spPr>
          <a:xfrm>
            <a:off x="7874420" y="1035312"/>
            <a:ext cx="974856" cy="3501518"/>
          </a:xfrm>
        </p:spPr>
        <p:txBody>
          <a:bodyPr vert="eaVert"/>
          <a:lstStyle>
            <a:lvl1pPr>
              <a:defRPr>
                <a:solidFill>
                  <a:srgbClr val="0A3745"/>
                </a:solidFill>
              </a:defRPr>
            </a:lvl1pPr>
          </a:lstStyle>
          <a:p>
            <a:r>
              <a:rPr lang="en-US" dirty="0"/>
              <a:t>PAGE TITLE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37322" y="1035312"/>
            <a:ext cx="6738728" cy="3501518"/>
          </a:xfrm>
        </p:spPr>
        <p:txBody>
          <a:bodyPr vert="eaVert"/>
          <a:lstStyle>
            <a:lvl1pPr>
              <a:defRPr>
                <a:solidFill>
                  <a:srgbClr val="00788A"/>
                </a:solidFill>
              </a:defRPr>
            </a:lvl1pPr>
            <a:lvl2pPr>
              <a:buClr>
                <a:srgbClr val="00788A"/>
              </a:buClr>
              <a:buSzPct val="90000"/>
              <a:defRPr/>
            </a:lvl2pPr>
            <a:lvl3pPr>
              <a:buClr>
                <a:srgbClr val="00788A"/>
              </a:buClr>
              <a:buSzPct val="90000"/>
              <a:defRPr/>
            </a:lvl3pPr>
            <a:lvl4pPr>
              <a:buClr>
                <a:srgbClr val="00788A"/>
              </a:buClr>
              <a:buSzPct val="90000"/>
              <a:defRPr/>
            </a:lvl4pPr>
            <a:lvl5pPr>
              <a:buClr>
                <a:srgbClr val="00788A"/>
              </a:buClr>
              <a:buSzPct val="90000"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A3745"/>
                </a:solidFill>
              </a:defRPr>
            </a:lvl1pPr>
          </a:lstStyle>
          <a:p>
            <a:r>
              <a:rPr lang="en-US" dirty="0"/>
              <a:t>2025 UNION DELEGATE CONFERENCE  |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301D-B9D8-A244-BAA8-10F6E51DA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332394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en-US" dirty="0"/>
              <a:t>PAGE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/>
        <p:txBody>
          <a:bodyPr/>
          <a:lstStyle>
            <a:lvl1pPr>
              <a:defRPr/>
            </a:lvl1pPr>
            <a:lvl2pPr>
              <a:defRPr/>
            </a:lvl2pPr>
            <a:lvl3pPr>
              <a:defRPr/>
            </a:lvl3pPr>
            <a:lvl4pPr>
              <a:defRPr/>
            </a:lvl4pPr>
          </a:lstStyle>
          <a:p>
            <a:pPr lvl="0"/>
            <a:r>
              <a:rPr lang="en-US" dirty="0"/>
              <a:t>Subhead</a:t>
            </a:r>
          </a:p>
          <a:p>
            <a:pPr lvl="1"/>
            <a:r>
              <a:rPr lang="en-US" dirty="0"/>
              <a:t>Bullet Point Item 1</a:t>
            </a:r>
          </a:p>
          <a:p>
            <a:pPr lvl="2"/>
            <a:r>
              <a:rPr lang="en-US" dirty="0"/>
              <a:t>Bullet Point Item 2</a:t>
            </a:r>
          </a:p>
          <a:p>
            <a:pPr lvl="3"/>
            <a:r>
              <a:rPr lang="en-US" dirty="0"/>
              <a:t>Bullet Point Item 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A3745"/>
                </a:solidFill>
              </a:defRPr>
            </a:lvl1pPr>
          </a:lstStyle>
          <a:p>
            <a:r>
              <a:rPr lang="en-US" dirty="0"/>
              <a:t>2025 UNION DELEGATE CONFERENCE  |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301D-B9D8-A244-BAA8-10F6E51DAE9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035114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74BF0A08-BCE1-465B-065D-4F1D2C4994AD}"/>
              </a:ext>
            </a:extLst>
          </p:cNvPr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FAF1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2919228"/>
            <a:ext cx="5029200" cy="715345"/>
          </a:xfrm>
        </p:spPr>
        <p:txBody>
          <a:bodyPr anchor="b">
            <a:normAutofit/>
          </a:bodyPr>
          <a:lstStyle>
            <a:lvl1pPr marL="0" marR="0" indent="0" algn="l" defTabSz="6858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lang="en-US" b="1" smtClean="0">
                <a:solidFill>
                  <a:srgbClr val="0A3745"/>
                </a:solidFill>
                <a:effectLst/>
              </a:defRPr>
            </a:lvl1pPr>
          </a:lstStyle>
          <a:p>
            <a:r>
              <a:rPr lang="en-US" dirty="0"/>
              <a:t>SECTION NAME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457200" y="3650748"/>
            <a:ext cx="5029200" cy="609131"/>
          </a:xfrm>
        </p:spPr>
        <p:txBody>
          <a:bodyPr>
            <a:normAutofit/>
          </a:bodyPr>
          <a:lstStyle>
            <a:lvl1pPr marL="0" indent="0">
              <a:buNone/>
              <a:defRPr sz="1600" b="0">
                <a:solidFill>
                  <a:srgbClr val="0B758E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SECTION SUBHEAD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A3745"/>
                </a:solidFill>
              </a:defRPr>
            </a:lvl1pPr>
          </a:lstStyle>
          <a:p>
            <a:r>
              <a:rPr lang="en-US" dirty="0"/>
              <a:t>2025 UNION DELEGATE CONFERENCE  |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B758E"/>
                </a:solidFill>
              </a:defRPr>
            </a:lvl1pPr>
          </a:lstStyle>
          <a:p>
            <a:fld id="{223D301D-B9D8-A244-BAA8-10F6E51DAE92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5B458F9C-B909-0EA7-EFEA-F2FC4AE7D53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0"/>
            <a:ext cx="9144000" cy="2781300"/>
          </a:xfrm>
          <a:prstGeom prst="rect">
            <a:avLst/>
          </a:prstGeom>
        </p:spPr>
      </p:pic>
      <p:pic>
        <p:nvPicPr>
          <p:cNvPr id="15" name="Picture 14">
            <a:extLst>
              <a:ext uri="{FF2B5EF4-FFF2-40B4-BE49-F238E27FC236}">
                <a16:creationId xmlns:a16="http://schemas.microsoft.com/office/drawing/2014/main" id="{2714474E-9C45-2AD7-F944-AD2C2487A12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486398" y="499866"/>
            <a:ext cx="3200400" cy="304800"/>
          </a:xfrm>
          <a:prstGeom prst="rect">
            <a:avLst/>
          </a:prstGeom>
        </p:spPr>
      </p:pic>
      <p:pic>
        <p:nvPicPr>
          <p:cNvPr id="17" name="Picture 16">
            <a:extLst>
              <a:ext uri="{FF2B5EF4-FFF2-40B4-BE49-F238E27FC236}">
                <a16:creationId xmlns:a16="http://schemas.microsoft.com/office/drawing/2014/main" id="{5586829A-DEA3-FAD4-F917-83671828D51E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7391398" y="1272924"/>
            <a:ext cx="1295400" cy="1295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2058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198" y="73152"/>
            <a:ext cx="8229600" cy="822960"/>
          </a:xfrm>
        </p:spPr>
        <p:txBody>
          <a:bodyPr/>
          <a:lstStyle/>
          <a:p>
            <a:r>
              <a:rPr lang="en-US" dirty="0"/>
              <a:t>PAGE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097280"/>
            <a:ext cx="3886200" cy="3263504"/>
          </a:xfrm>
        </p:spPr>
        <p:txBody>
          <a:bodyPr/>
          <a:lstStyle>
            <a:lvl2pPr>
              <a:buClr>
                <a:srgbClr val="F28B1F"/>
              </a:buClr>
              <a:buSzPct val="90000"/>
              <a:defRPr/>
            </a:lvl2pPr>
            <a:lvl3pPr>
              <a:buClr>
                <a:srgbClr val="F28B1F"/>
              </a:buClr>
              <a:buSzPct val="90000"/>
              <a:defRPr/>
            </a:lvl3pPr>
            <a:lvl4pPr>
              <a:buClr>
                <a:srgbClr val="F28B1F"/>
              </a:buClr>
              <a:buSzPct val="90000"/>
              <a:defRPr/>
            </a:lvl4pPr>
            <a:lvl5pPr>
              <a:buClr>
                <a:srgbClr val="F28B1F"/>
              </a:buClr>
              <a:buSzPct val="90000"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097280"/>
            <a:ext cx="3886200" cy="3263504"/>
          </a:xfrm>
        </p:spPr>
        <p:txBody>
          <a:bodyPr/>
          <a:lstStyle>
            <a:lvl2pPr>
              <a:buClr>
                <a:srgbClr val="F28B1F"/>
              </a:buClr>
              <a:buSzPct val="90000"/>
              <a:defRPr/>
            </a:lvl2pPr>
            <a:lvl3pPr>
              <a:buClr>
                <a:srgbClr val="F28B1F"/>
              </a:buClr>
              <a:buSzPct val="90000"/>
              <a:defRPr/>
            </a:lvl3pPr>
            <a:lvl4pPr>
              <a:buClr>
                <a:srgbClr val="F28B1F"/>
              </a:buClr>
              <a:buSzPct val="90000"/>
              <a:defRPr/>
            </a:lvl4pPr>
            <a:lvl5pPr>
              <a:buClr>
                <a:srgbClr val="F28B1F"/>
              </a:buClr>
              <a:buSzPct val="90000"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A3745"/>
                </a:solidFill>
              </a:defRPr>
            </a:lvl1pPr>
          </a:lstStyle>
          <a:p>
            <a:r>
              <a:rPr lang="en-US" dirty="0"/>
              <a:t>2025 UNION DELEGATE CONFERENCE  |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301D-B9D8-A244-BAA8-10F6E51DA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344894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73152"/>
            <a:ext cx="7886700" cy="822960"/>
          </a:xfrm>
        </p:spPr>
        <p:txBody>
          <a:bodyPr/>
          <a:lstStyle/>
          <a:p>
            <a:r>
              <a:rPr lang="en-US" dirty="0"/>
              <a:t>PAGE TITLE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3868340" cy="617934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rgbClr val="CC632D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554480"/>
            <a:ext cx="3868340" cy="2763441"/>
          </a:xfrm>
        </p:spPr>
        <p:txBody>
          <a:bodyPr/>
          <a:lstStyle>
            <a:lvl1pPr>
              <a:defRPr>
                <a:solidFill>
                  <a:srgbClr val="00788A"/>
                </a:solidFill>
              </a:defRPr>
            </a:lvl1pPr>
            <a:lvl2pPr>
              <a:buClr>
                <a:srgbClr val="00788A"/>
              </a:buClr>
              <a:buSzPct val="90000"/>
              <a:defRPr/>
            </a:lvl2pPr>
            <a:lvl3pPr>
              <a:buClr>
                <a:srgbClr val="00788A"/>
              </a:buClr>
              <a:buSzPct val="90000"/>
              <a:defRPr/>
            </a:lvl3pPr>
            <a:lvl4pPr>
              <a:buClr>
                <a:srgbClr val="00788A"/>
              </a:buClr>
              <a:buSzPct val="90000"/>
              <a:defRPr/>
            </a:lvl4pPr>
            <a:lvl5pPr>
              <a:buClr>
                <a:srgbClr val="00788A"/>
              </a:buClr>
              <a:buSzPct val="90000"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914400"/>
            <a:ext cx="3887391" cy="617934"/>
          </a:xfrm>
        </p:spPr>
        <p:txBody>
          <a:bodyPr anchor="b"/>
          <a:lstStyle>
            <a:lvl1pPr marL="0" indent="0">
              <a:buNone/>
              <a:defRPr sz="1800" b="1">
                <a:solidFill>
                  <a:srgbClr val="CC632D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1554480"/>
            <a:ext cx="3887391" cy="2763441"/>
          </a:xfrm>
        </p:spPr>
        <p:txBody>
          <a:bodyPr/>
          <a:lstStyle>
            <a:lvl1pPr>
              <a:defRPr>
                <a:solidFill>
                  <a:srgbClr val="00788A"/>
                </a:solidFill>
              </a:defRPr>
            </a:lvl1pPr>
            <a:lvl2pPr>
              <a:buClr>
                <a:srgbClr val="00788A"/>
              </a:buClr>
              <a:buSzPct val="90000"/>
              <a:defRPr/>
            </a:lvl2pPr>
            <a:lvl3pPr>
              <a:buClr>
                <a:srgbClr val="00788A"/>
              </a:buClr>
              <a:buSzPct val="90000"/>
              <a:defRPr/>
            </a:lvl3pPr>
            <a:lvl4pPr>
              <a:buClr>
                <a:srgbClr val="00788A"/>
              </a:buClr>
              <a:buSzPct val="90000"/>
              <a:defRPr/>
            </a:lvl4pPr>
            <a:lvl5pPr>
              <a:buClr>
                <a:srgbClr val="00788A"/>
              </a:buClr>
              <a:buSzPct val="90000"/>
              <a:defRPr/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A3745"/>
                </a:solidFill>
              </a:defRPr>
            </a:lvl1pPr>
          </a:lstStyle>
          <a:p>
            <a:r>
              <a:rPr lang="en-US" dirty="0"/>
              <a:t>2025 UNION DELEGATE CONFERENCE  |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301D-B9D8-A244-BAA8-10F6E51DA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8908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198" y="73152"/>
            <a:ext cx="8229600" cy="822960"/>
          </a:xfrm>
        </p:spPr>
        <p:txBody>
          <a:bodyPr/>
          <a:lstStyle/>
          <a:p>
            <a:r>
              <a:rPr lang="en-US" dirty="0"/>
              <a:t>PAGE TITLE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A3745"/>
                </a:solidFill>
              </a:defRPr>
            </a:lvl1pPr>
          </a:lstStyle>
          <a:p>
            <a:r>
              <a:rPr lang="en-US" dirty="0"/>
              <a:t>2025 UNION DELEGATE CONFERENCE  |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301D-B9D8-A244-BAA8-10F6E51DA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080909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A3745"/>
                </a:solidFill>
              </a:defRPr>
            </a:lvl1pPr>
          </a:lstStyle>
          <a:p>
            <a:r>
              <a:rPr lang="en-US" dirty="0"/>
              <a:t>2025 UNION DELEGATE CONFERENCE  |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301D-B9D8-A244-BAA8-10F6E51DA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80400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731520"/>
            <a:ext cx="2949178" cy="772328"/>
          </a:xfrm>
        </p:spPr>
        <p:txBody>
          <a:bodyPr anchor="b"/>
          <a:lstStyle>
            <a:lvl1pPr>
              <a:defRPr sz="2400">
                <a:solidFill>
                  <a:srgbClr val="0A3745"/>
                </a:solidFill>
              </a:defRPr>
            </a:lvl1pPr>
          </a:lstStyle>
          <a:p>
            <a:r>
              <a:rPr lang="en-US" dirty="0"/>
              <a:t>PAGE TITLE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0" y="1097281"/>
            <a:ext cx="4799407" cy="3582522"/>
          </a:xfrm>
        </p:spPr>
        <p:txBody>
          <a:bodyPr/>
          <a:lstStyle>
            <a:lvl1pPr>
              <a:defRPr sz="2400">
                <a:solidFill>
                  <a:srgbClr val="00788A"/>
                </a:solidFill>
              </a:defRPr>
            </a:lvl1pPr>
            <a:lvl2pPr>
              <a:buClr>
                <a:srgbClr val="00788A"/>
              </a:buClr>
              <a:buSzPct val="90000"/>
              <a:defRPr sz="2100"/>
            </a:lvl2pPr>
            <a:lvl3pPr>
              <a:buClr>
                <a:srgbClr val="00788A"/>
              </a:buClr>
              <a:buSzPct val="90000"/>
              <a:defRPr sz="1800"/>
            </a:lvl3pPr>
            <a:lvl4pPr>
              <a:buClr>
                <a:srgbClr val="00788A"/>
              </a:buClr>
              <a:buSzPct val="90000"/>
              <a:defRPr sz="1500"/>
            </a:lvl4pPr>
            <a:lvl5pPr>
              <a:buClr>
                <a:srgbClr val="00788A"/>
              </a:buClr>
              <a:buSzPct val="90000"/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503848"/>
            <a:ext cx="2949178" cy="3175955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A3745"/>
                </a:solidFill>
              </a:defRPr>
            </a:lvl1pPr>
          </a:lstStyle>
          <a:p>
            <a:r>
              <a:rPr lang="en-US" dirty="0"/>
              <a:t>2025 UNION DELEGATE CONFERENCE  |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301D-B9D8-A244-BAA8-10F6E51DA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37238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57200" y="731520"/>
            <a:ext cx="2949178" cy="779885"/>
          </a:xfrm>
        </p:spPr>
        <p:txBody>
          <a:bodyPr anchor="b"/>
          <a:lstStyle>
            <a:lvl1pPr>
              <a:defRPr sz="2400">
                <a:solidFill>
                  <a:srgbClr val="0A3745"/>
                </a:solidFill>
              </a:defRPr>
            </a:lvl1pPr>
          </a:lstStyle>
          <a:p>
            <a:r>
              <a:rPr lang="en-US" dirty="0"/>
              <a:t>PAGE TITLE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0" y="1097281"/>
            <a:ext cx="4799407" cy="3582522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511405"/>
            <a:ext cx="2949178" cy="3168398"/>
          </a:xfrm>
        </p:spPr>
        <p:txBody>
          <a:bodyPr/>
          <a:lstStyle>
            <a:lvl1pPr marL="0" indent="0">
              <a:buNone/>
              <a:defRPr sz="1200">
                <a:solidFill>
                  <a:srgbClr val="0B758E"/>
                </a:solidFill>
              </a:defRPr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dirty="0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A3745"/>
                </a:solidFill>
              </a:defRPr>
            </a:lvl1pPr>
          </a:lstStyle>
          <a:p>
            <a:r>
              <a:rPr lang="en-US" dirty="0"/>
              <a:t>2025 UNION DELEGATE CONFERENCE  |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301D-B9D8-A244-BAA8-10F6E51DAE9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10478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1FF0B59-6C7A-8A3B-1FA2-87BBD6BDA772}"/>
              </a:ext>
            </a:extLst>
          </p:cNvPr>
          <p:cNvSpPr/>
          <p:nvPr userDrawn="1"/>
        </p:nvSpPr>
        <p:spPr>
          <a:xfrm>
            <a:off x="0" y="914400"/>
            <a:ext cx="9144000" cy="4229100"/>
          </a:xfrm>
          <a:prstGeom prst="rect">
            <a:avLst/>
          </a:prstGeom>
          <a:solidFill>
            <a:srgbClr val="FAF1EA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097280"/>
            <a:ext cx="8229600" cy="3582522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en-US" dirty="0"/>
              <a:t>Subhead</a:t>
            </a:r>
          </a:p>
          <a:p>
            <a:pPr lvl="1"/>
            <a:r>
              <a:rPr lang="en-US" dirty="0"/>
              <a:t>Bullet Point Item 1</a:t>
            </a:r>
          </a:p>
          <a:p>
            <a:pPr lvl="2"/>
            <a:r>
              <a:rPr lang="en-US" dirty="0"/>
              <a:t>Bullet Point Item 2</a:t>
            </a:r>
          </a:p>
          <a:p>
            <a:pPr lvl="3"/>
            <a:r>
              <a:rPr lang="en-US" dirty="0"/>
              <a:t>Bullet Point Item 3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336181" y="4679802"/>
            <a:ext cx="4020639" cy="273844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lang="en-US" sz="900" smtClean="0">
                <a:solidFill>
                  <a:srgbClr val="54565B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>
                <a:solidFill>
                  <a:srgbClr val="0A3745"/>
                </a:solidFill>
              </a:rPr>
              <a:t>2025 UNION DELEGATE CONFERENCE  |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56821" y="4679802"/>
            <a:ext cx="329977" cy="273844"/>
          </a:xfrm>
          <a:prstGeom prst="rect">
            <a:avLst/>
          </a:prstGeom>
        </p:spPr>
        <p:txBody>
          <a:bodyPr vert="horz" lIns="0" tIns="45720" rIns="0" bIns="45720" rtlCol="0" anchor="ctr"/>
          <a:lstStyle>
            <a:lvl1pPr algn="r">
              <a:defRPr sz="900" b="1" i="0">
                <a:solidFill>
                  <a:srgbClr val="0B758E"/>
                </a:solidFill>
                <a:latin typeface="Arial Regular"/>
              </a:defRPr>
            </a:lvl1pPr>
          </a:lstStyle>
          <a:p>
            <a:fld id="{223D301D-B9D8-A244-BAA8-10F6E51DAE92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198" y="70338"/>
            <a:ext cx="8229600" cy="822960"/>
          </a:xfrm>
          <a:prstGeom prst="rect">
            <a:avLst/>
          </a:prstGeom>
        </p:spPr>
        <p:txBody>
          <a:bodyPr vert="horz" lIns="0" tIns="45720" rIns="0" bIns="45720" rtlCol="0" anchor="ctr">
            <a:normAutofit/>
          </a:bodyPr>
          <a:lstStyle/>
          <a:p>
            <a:r>
              <a:rPr lang="en-US" dirty="0"/>
              <a:t>PAGE TITLE</a:t>
            </a: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58B48441-2579-45A2-6917-43489FCACDD5}"/>
              </a:ext>
            </a:extLst>
          </p:cNvPr>
          <p:cNvPicPr>
            <a:picLocks noChangeAspect="1"/>
          </p:cNvPicPr>
          <p:nvPr userDrawn="1"/>
        </p:nvPicPr>
        <p:blipFill>
          <a:blip r:embed="rId13"/>
          <a:srcRect/>
          <a:stretch/>
        </p:blipFill>
        <p:spPr>
          <a:xfrm>
            <a:off x="8017856" y="146040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640918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dt="0"/>
  <p:txStyles>
    <p:titleStyle>
      <a:lvl1pPr algn="l" defTabSz="685800" rtl="0" eaLnBrk="1" latinLnBrk="0" hangingPunct="1">
        <a:lnSpc>
          <a:spcPct val="100000"/>
        </a:lnSpc>
        <a:spcBef>
          <a:spcPct val="0"/>
        </a:spcBef>
        <a:buNone/>
        <a:defRPr sz="2400" b="1" i="0" kern="1200">
          <a:solidFill>
            <a:srgbClr val="0A3745"/>
          </a:solidFill>
          <a:latin typeface="Arial Black Regular"/>
          <a:ea typeface="+mj-ea"/>
          <a:cs typeface="+mj-cs"/>
        </a:defRPr>
      </a:lvl1pPr>
    </p:titleStyle>
    <p:bodyStyle>
      <a:lvl1pPr marL="0" indent="0" algn="l" defTabSz="685800" rtl="0" eaLnBrk="1" latinLnBrk="0" hangingPunct="1">
        <a:lnSpc>
          <a:spcPct val="90000"/>
        </a:lnSpc>
        <a:spcBef>
          <a:spcPts val="750"/>
        </a:spcBef>
        <a:buClr>
          <a:srgbClr val="546CB3"/>
        </a:buClr>
        <a:buSzPct val="80000"/>
        <a:buFont typeface="Arial" panose="020B0604020202020204" pitchFamily="34" charset="0"/>
        <a:buNone/>
        <a:defRPr lang="en-US" sz="2000" b="1" i="0" kern="1200" smtClean="0">
          <a:solidFill>
            <a:srgbClr val="CC632D"/>
          </a:solidFill>
          <a:effectLst/>
          <a:latin typeface="Arial Regular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CC632D"/>
        </a:buClr>
        <a:buSzPct val="90000"/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 Regular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CC632D"/>
        </a:buClr>
        <a:buSzPct val="90000"/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 Regular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CC632D"/>
        </a:buClr>
        <a:buSzPct val="90000"/>
        <a:buFont typeface="Arial" panose="020B0604020202020204" pitchFamily="34" charset="0"/>
        <a:buChar char="•"/>
        <a:defRPr sz="1800" b="0" i="0" kern="1200">
          <a:solidFill>
            <a:schemeClr val="tx1"/>
          </a:solidFill>
          <a:latin typeface="Arial Regular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Clr>
          <a:srgbClr val="546CB3"/>
        </a:buClr>
        <a:buSzPct val="80000"/>
        <a:buFont typeface="Arial" panose="020B0604020202020204" pitchFamily="34" charset="0"/>
        <a:buChar char="•"/>
        <a:defRPr sz="1800" b="0" i="0" kern="1200">
          <a:solidFill>
            <a:srgbClr val="262260"/>
          </a:solidFill>
          <a:latin typeface="Arial Regular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rawpixel.com/search/conversation" TargetMode="External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6091C535-81D6-5249-AD95-EF1895EDFDA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03860" y="2899246"/>
            <a:ext cx="4925833" cy="914990"/>
          </a:xfrm>
        </p:spPr>
        <p:txBody>
          <a:bodyPr/>
          <a:lstStyle/>
          <a:p>
            <a:r>
              <a:rPr lang="en-US" dirty="0"/>
              <a:t>Organizing Skills for Leading Tough Conversations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884F26FD-05DC-C24A-9A13-58EEA75FCAF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LeAnda Russell, Coalition of KP Unions</a:t>
            </a:r>
          </a:p>
        </p:txBody>
      </p:sp>
    </p:spTree>
    <p:extLst>
      <p:ext uri="{BB962C8B-B14F-4D97-AF65-F5344CB8AC3E}">
        <p14:creationId xmlns:p14="http://schemas.microsoft.com/office/powerpoint/2010/main" val="143041111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Practice Time – Role Play Setup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Triads:</a:t>
            </a:r>
          </a:p>
          <a:p>
            <a:pPr marL="857250" lvl="1" indent="-342900"/>
            <a:r>
              <a:rPr dirty="0">
                <a:solidFill>
                  <a:schemeClr val="tx1"/>
                </a:solidFill>
              </a:rPr>
              <a:t>Steward</a:t>
            </a:r>
          </a:p>
          <a:p>
            <a:pPr marL="857250" lvl="1" indent="-342900"/>
            <a:r>
              <a:rPr dirty="0">
                <a:solidFill>
                  <a:schemeClr val="tx1"/>
                </a:solidFill>
              </a:rPr>
              <a:t>Other Party</a:t>
            </a:r>
          </a:p>
          <a:p>
            <a:pPr marL="857250" lvl="1" indent="-342900"/>
            <a:r>
              <a:rPr dirty="0">
                <a:solidFill>
                  <a:schemeClr val="tx1"/>
                </a:solidFill>
              </a:rPr>
              <a:t>Observer</a:t>
            </a:r>
          </a:p>
          <a:p>
            <a:endParaRPr dirty="0"/>
          </a:p>
          <a:p>
            <a:r>
              <a:rPr dirty="0"/>
              <a:t>⏱ 10 minutes per round (5 play + 5 feedback)</a:t>
            </a:r>
          </a:p>
          <a:p>
            <a:r>
              <a:rPr dirty="0"/>
              <a:t>🔁 Rotate roles after each round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Observer Feedback Focus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✅ Did the steward…</a:t>
            </a:r>
          </a:p>
          <a:p>
            <a:pPr lvl="1"/>
            <a:r>
              <a:rPr dirty="0">
                <a:solidFill>
                  <a:schemeClr val="tx1"/>
                </a:solidFill>
              </a:rPr>
              <a:t>Defuse without defending?</a:t>
            </a:r>
          </a:p>
          <a:p>
            <a:pPr lvl="1"/>
            <a:r>
              <a:rPr dirty="0">
                <a:solidFill>
                  <a:schemeClr val="tx1"/>
                </a:solidFill>
              </a:rPr>
              <a:t>Frame with clarity?</a:t>
            </a:r>
          </a:p>
          <a:p>
            <a:pPr lvl="1"/>
            <a:r>
              <a:rPr dirty="0">
                <a:solidFill>
                  <a:schemeClr val="tx1"/>
                </a:solidFill>
              </a:rPr>
              <a:t>Hold space and listen?</a:t>
            </a:r>
          </a:p>
          <a:p>
            <a:pPr lvl="1"/>
            <a:r>
              <a:rPr dirty="0">
                <a:solidFill>
                  <a:schemeClr val="tx1"/>
                </a:solidFill>
              </a:rPr>
              <a:t>Stay steady under pressure?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Debrief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💬 Group Share:</a:t>
            </a:r>
          </a:p>
          <a:p>
            <a:pPr marL="857250" lvl="1" indent="-342900"/>
            <a:r>
              <a:rPr dirty="0">
                <a:solidFill>
                  <a:schemeClr val="tx1"/>
                </a:solidFill>
              </a:rPr>
              <a:t>What helped you stay grounded?</a:t>
            </a:r>
          </a:p>
          <a:p>
            <a:pPr marL="857250" lvl="1" indent="-342900"/>
            <a:r>
              <a:rPr dirty="0">
                <a:solidFill>
                  <a:schemeClr val="tx1"/>
                </a:solidFill>
              </a:rPr>
              <a:t>What surprised you?</a:t>
            </a:r>
          </a:p>
          <a:p>
            <a:pPr marL="857250" lvl="1" indent="-342900"/>
            <a:r>
              <a:rPr dirty="0">
                <a:solidFill>
                  <a:schemeClr val="tx1"/>
                </a:solidFill>
              </a:rPr>
              <a:t>What would you try differently next time?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Connect &amp; Apply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🧠 Reflect:</a:t>
            </a:r>
          </a:p>
          <a:p>
            <a:pPr lvl="1"/>
            <a:r>
              <a:rPr dirty="0">
                <a:solidFill>
                  <a:schemeClr val="tx1"/>
                </a:solidFill>
              </a:rPr>
              <a:t>What’s one conversation you’ve been avoiding?</a:t>
            </a:r>
          </a:p>
          <a:p>
            <a:pPr lvl="1"/>
            <a:r>
              <a:rPr dirty="0">
                <a:solidFill>
                  <a:schemeClr val="tx1"/>
                </a:solidFill>
              </a:rPr>
              <a:t>Where could you apply these tools in your role?</a:t>
            </a:r>
          </a:p>
          <a:p>
            <a:endParaRPr dirty="0"/>
          </a:p>
          <a:p>
            <a:r>
              <a:rPr dirty="0"/>
              <a:t>📆 What’s one action you’ll take this week?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Key Takeaways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- Tough conversations build power</a:t>
            </a:r>
          </a:p>
          <a:p>
            <a:r>
              <a:rPr dirty="0"/>
              <a:t>- Emotional intelligence is a skill</a:t>
            </a:r>
          </a:p>
          <a:p>
            <a:r>
              <a:rPr dirty="0"/>
              <a:t>- You don’t need to be perfect—just present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Thank You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87703"/>
            <a:ext cx="8229600" cy="1243174"/>
          </a:xfrm>
        </p:spPr>
        <p:txBody>
          <a:bodyPr/>
          <a:lstStyle/>
          <a:p>
            <a:pPr algn="ctr"/>
            <a:r>
              <a:rPr dirty="0"/>
              <a:t>You are the voice, the calm, and the courage.</a:t>
            </a:r>
          </a:p>
          <a:p>
            <a:pPr algn="ctr"/>
            <a:r>
              <a:rPr dirty="0"/>
              <a:t>Let’s keep building power—one conversation at a time.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Workshop Goals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Today We Will:</a:t>
            </a:r>
          </a:p>
          <a:p>
            <a:pPr marL="857250" lvl="1" indent="-342900">
              <a:buFontTx/>
              <a:buChar char="-"/>
            </a:pPr>
            <a:r>
              <a:rPr lang="en-US" dirty="0"/>
              <a:t>Discuss tools for </a:t>
            </a:r>
            <a:r>
              <a:rPr dirty="0"/>
              <a:t>high-stakes conversations</a:t>
            </a:r>
            <a:endParaRPr lang="en-US" dirty="0"/>
          </a:p>
          <a:p>
            <a:pPr marL="857250" lvl="1" indent="-342900">
              <a:buFontTx/>
              <a:buChar char="-"/>
            </a:pPr>
            <a:r>
              <a:rPr dirty="0"/>
              <a:t>Practice </a:t>
            </a:r>
            <a:r>
              <a:rPr lang="en-US" dirty="0"/>
              <a:t>with those </a:t>
            </a:r>
            <a:r>
              <a:rPr dirty="0"/>
              <a:t>tools </a:t>
            </a:r>
            <a:endParaRPr lang="en-US" dirty="0"/>
          </a:p>
          <a:p>
            <a:pPr marL="857250" lvl="1" indent="-342900">
              <a:buFontTx/>
              <a:buChar char="-"/>
            </a:pPr>
            <a:r>
              <a:rPr dirty="0"/>
              <a:t>Learn to lead without escalating</a:t>
            </a:r>
            <a:endParaRPr lang="en-US" dirty="0"/>
          </a:p>
          <a:p>
            <a:pPr marL="857250" lvl="1" indent="-342900">
              <a:buFontTx/>
              <a:buChar char="-"/>
            </a:pPr>
            <a:r>
              <a:rPr lang="en-US" dirty="0"/>
              <a:t>Reflect on how to best a</a:t>
            </a:r>
            <a:r>
              <a:rPr dirty="0"/>
              <a:t>pply skills to steward work, campaigns, and partnership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701102-B523-D76E-E6EC-643A78B07D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1016476"/>
            <a:ext cx="8229600" cy="822960"/>
          </a:xfrm>
        </p:spPr>
        <p:txBody>
          <a:bodyPr/>
          <a:lstStyle/>
          <a:p>
            <a:pPr algn="ctr"/>
            <a:r>
              <a:rPr lang="en-US" dirty="0"/>
              <a:t>WHAT MAKES CONVERSATIONS TOUGH?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486469-4AE2-A4F2-2A12-C861B69B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2025 UNION DELEGATE CONFERENCE  |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D42E85F-E33D-861B-652F-DD28B1329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23D301D-B9D8-A244-BAA8-10F6E51DAE92}" type="slidenum">
              <a:rPr lang="en-US" smtClean="0"/>
              <a:t>3</a:t>
            </a:fld>
            <a:endParaRPr lang="en-US"/>
          </a:p>
        </p:txBody>
      </p:sp>
      <p:pic>
        <p:nvPicPr>
          <p:cNvPr id="8" name="Picture 7" descr="A group of people holding up speech bubbles&#10;&#10;AI-generated content may be incorrect.">
            <a:extLst>
              <a:ext uri="{FF2B5EF4-FFF2-40B4-BE49-F238E27FC236}">
                <a16:creationId xmlns:a16="http://schemas.microsoft.com/office/drawing/2014/main" id="{FEB12C5C-DDB5-ED58-607A-4C9CDEC529B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460859" y="1797678"/>
            <a:ext cx="4222282" cy="3012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52922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Tough Conversations—Why They Matter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Tough conversations show up when…</a:t>
            </a:r>
          </a:p>
          <a:p>
            <a:pPr marL="857250" lvl="1" indent="-342900"/>
            <a:r>
              <a:rPr dirty="0">
                <a:solidFill>
                  <a:schemeClr val="tx1"/>
                </a:solidFill>
              </a:rPr>
              <a:t>Tension is high</a:t>
            </a:r>
          </a:p>
          <a:p>
            <a:pPr marL="857250" lvl="1" indent="-342900"/>
            <a:r>
              <a:rPr dirty="0">
                <a:solidFill>
                  <a:schemeClr val="tx1"/>
                </a:solidFill>
              </a:rPr>
              <a:t>Power is uneven</a:t>
            </a:r>
          </a:p>
          <a:p>
            <a:pPr marL="857250" lvl="1" indent="-342900"/>
            <a:r>
              <a:rPr dirty="0">
                <a:solidFill>
                  <a:schemeClr val="tx1"/>
                </a:solidFill>
              </a:rPr>
              <a:t>Emotions are charged</a:t>
            </a:r>
          </a:p>
          <a:p>
            <a:pPr marL="857250" lvl="1" indent="-342900"/>
            <a:r>
              <a:rPr dirty="0">
                <a:solidFill>
                  <a:schemeClr val="tx1"/>
                </a:solidFill>
              </a:rPr>
              <a:t>Change or conflict is present</a:t>
            </a:r>
          </a:p>
          <a:p>
            <a:endParaRPr dirty="0"/>
          </a:p>
          <a:p>
            <a:r>
              <a:rPr dirty="0"/>
              <a:t>🛠 These are organizing moments.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Core Skill #1 – Defusing Resistance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What it is:</a:t>
            </a:r>
          </a:p>
          <a:p>
            <a:r>
              <a:rPr dirty="0">
                <a:solidFill>
                  <a:schemeClr val="tx1"/>
                </a:solidFill>
              </a:rPr>
              <a:t>Acknowledging emotion or disagreement without escalating conflict.</a:t>
            </a:r>
          </a:p>
          <a:p>
            <a:endParaRPr dirty="0"/>
          </a:p>
          <a:p>
            <a:r>
              <a:rPr dirty="0"/>
              <a:t>Why it matters:</a:t>
            </a:r>
          </a:p>
          <a:p>
            <a:r>
              <a:rPr dirty="0">
                <a:solidFill>
                  <a:schemeClr val="tx1"/>
                </a:solidFill>
              </a:rPr>
              <a:t>Keeps the door open. Builds safety.</a:t>
            </a:r>
          </a:p>
          <a:p>
            <a:endParaRPr dirty="0"/>
          </a:p>
          <a:p>
            <a:r>
              <a:rPr dirty="0"/>
              <a:t>🗣️ Try this:</a:t>
            </a:r>
          </a:p>
          <a:p>
            <a:r>
              <a:rPr dirty="0">
                <a:solidFill>
                  <a:schemeClr val="tx1"/>
                </a:solidFill>
              </a:rPr>
              <a:t>“It sounds like you’re frustrated. Let’s talk through it.”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Core Skill #2 – Framing with Purpose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What it is:</a:t>
            </a:r>
          </a:p>
          <a:p>
            <a:r>
              <a:rPr dirty="0">
                <a:solidFill>
                  <a:schemeClr val="tx1"/>
                </a:solidFill>
              </a:rPr>
              <a:t>Connecting hard truths to shared goals.</a:t>
            </a:r>
          </a:p>
          <a:p>
            <a:endParaRPr dirty="0"/>
          </a:p>
          <a:p>
            <a:r>
              <a:rPr dirty="0"/>
              <a:t>Why it matters:</a:t>
            </a:r>
          </a:p>
          <a:p>
            <a:r>
              <a:rPr dirty="0">
                <a:solidFill>
                  <a:schemeClr val="tx1"/>
                </a:solidFill>
              </a:rPr>
              <a:t>Builds alignment and lowers resistance.</a:t>
            </a:r>
          </a:p>
          <a:p>
            <a:endParaRPr dirty="0"/>
          </a:p>
          <a:p>
            <a:r>
              <a:rPr dirty="0"/>
              <a:t>🗣️ Try this:</a:t>
            </a:r>
          </a:p>
          <a:p>
            <a:r>
              <a:rPr dirty="0">
                <a:solidFill>
                  <a:schemeClr val="tx1"/>
                </a:solidFill>
              </a:rPr>
              <a:t>“I want to talk about this because we both care about…”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Core Skill #3 – Holding Space for Solutions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What it is:</a:t>
            </a:r>
          </a:p>
          <a:p>
            <a:r>
              <a:rPr dirty="0">
                <a:solidFill>
                  <a:schemeClr val="tx1"/>
                </a:solidFill>
              </a:rPr>
              <a:t>Listening actively and allowing space for ideas.</a:t>
            </a:r>
          </a:p>
          <a:p>
            <a:endParaRPr dirty="0"/>
          </a:p>
          <a:p>
            <a:r>
              <a:rPr dirty="0"/>
              <a:t>Why it matters:</a:t>
            </a:r>
          </a:p>
          <a:p>
            <a:r>
              <a:rPr dirty="0">
                <a:solidFill>
                  <a:schemeClr val="tx1"/>
                </a:solidFill>
              </a:rPr>
              <a:t>Leads to ownership and trust.</a:t>
            </a:r>
          </a:p>
          <a:p>
            <a:endParaRPr dirty="0"/>
          </a:p>
          <a:p>
            <a:r>
              <a:rPr dirty="0"/>
              <a:t>🗣️ Try this:</a:t>
            </a:r>
            <a:endParaRPr dirty="0">
              <a:solidFill>
                <a:schemeClr val="tx1"/>
              </a:solidFill>
            </a:endParaRPr>
          </a:p>
          <a:p>
            <a:r>
              <a:rPr dirty="0">
                <a:solidFill>
                  <a:schemeClr val="tx1"/>
                </a:solidFill>
              </a:rPr>
              <a:t>“What do you think would move this forward?”</a:t>
            </a:r>
          </a:p>
          <a:p>
            <a:r>
              <a:rPr dirty="0">
                <a:solidFill>
                  <a:schemeClr val="tx1"/>
                </a:solidFill>
              </a:rPr>
              <a:t>“What’s most important to you in how we handle this?”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Power Dynamics &amp; Emotions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81528"/>
            <a:ext cx="8229600" cy="3498274"/>
          </a:xfrm>
        </p:spPr>
        <p:txBody>
          <a:bodyPr/>
          <a:lstStyle/>
          <a:p>
            <a:r>
              <a:rPr dirty="0"/>
              <a:t>When it feels risky to speak up…</a:t>
            </a:r>
          </a:p>
          <a:p>
            <a:pPr marL="857250" lvl="1" indent="-342900"/>
            <a:r>
              <a:rPr dirty="0"/>
              <a:t>Acknowledge authority or emotion</a:t>
            </a:r>
          </a:p>
          <a:p>
            <a:pPr marL="857250" lvl="1" indent="-342900"/>
            <a:r>
              <a:rPr dirty="0"/>
              <a:t>Use “I” statements</a:t>
            </a:r>
          </a:p>
          <a:p>
            <a:pPr marL="857250" lvl="1" indent="-342900"/>
            <a:r>
              <a:rPr dirty="0"/>
              <a:t>Ask questions to create safety</a:t>
            </a:r>
          </a:p>
          <a:p>
            <a:pPr marL="857250" lvl="1" indent="-342900"/>
            <a:r>
              <a:rPr dirty="0"/>
              <a:t>Stay curious, not combative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Emotional Intelligence in Action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/>
              <a:t>EQ = Self-awareness + Self-management + Empathy</a:t>
            </a:r>
          </a:p>
          <a:p>
            <a:endParaRPr dirty="0"/>
          </a:p>
          <a:p>
            <a:r>
              <a:rPr dirty="0"/>
              <a:t>💡 Tips:</a:t>
            </a:r>
          </a:p>
          <a:p>
            <a:pPr marL="857250" lvl="1" indent="-342900"/>
            <a:r>
              <a:rPr dirty="0"/>
              <a:t>Label your emotion first</a:t>
            </a:r>
          </a:p>
          <a:p>
            <a:pPr marL="857250" lvl="1" indent="-342900"/>
            <a:r>
              <a:rPr dirty="0"/>
              <a:t>Pause and breathe</a:t>
            </a:r>
          </a:p>
          <a:p>
            <a:pPr marL="857250" lvl="1" indent="-342900"/>
            <a:r>
              <a:rPr dirty="0"/>
              <a:t>Assume good intent</a:t>
            </a:r>
          </a:p>
          <a:p>
            <a:pPr marL="857250" lvl="1" indent="-342900"/>
            <a:r>
              <a:rPr dirty="0"/>
              <a:t>Reframe: “What else could be true?”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UDC2021 1">
      <a:dk1>
        <a:srgbClr val="000000"/>
      </a:dk1>
      <a:lt1>
        <a:srgbClr val="FFFFFF"/>
      </a:lt1>
      <a:dk2>
        <a:srgbClr val="262260"/>
      </a:dk2>
      <a:lt2>
        <a:srgbClr val="E7E6E6"/>
      </a:lt2>
      <a:accent1>
        <a:srgbClr val="546CB3"/>
      </a:accent1>
      <a:accent2>
        <a:srgbClr val="F79226"/>
      </a:accent2>
      <a:accent3>
        <a:srgbClr val="9BB7DD"/>
      </a:accent3>
      <a:accent4>
        <a:srgbClr val="FBC441"/>
      </a:accent4>
      <a:accent5>
        <a:srgbClr val="B64198"/>
      </a:accent5>
      <a:accent6>
        <a:srgbClr val="70AD47"/>
      </a:accent6>
      <a:hlink>
        <a:srgbClr val="F79125"/>
      </a:hlink>
      <a:folHlink>
        <a:srgbClr val="536CB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678</TotalTime>
  <Words>666</Words>
  <Application>Microsoft Macintosh PowerPoint</Application>
  <PresentationFormat>On-screen Show (16:9)</PresentationFormat>
  <Paragraphs>106</Paragraphs>
  <Slides>15</Slides>
  <Notes>13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Arial Black Regular</vt:lpstr>
      <vt:lpstr>Arial Regular</vt:lpstr>
      <vt:lpstr>Calibri</vt:lpstr>
      <vt:lpstr>Office Theme</vt:lpstr>
      <vt:lpstr>Organizing Skills for Leading Tough Conversations</vt:lpstr>
      <vt:lpstr>Workshop Goals</vt:lpstr>
      <vt:lpstr>WHAT MAKES CONVERSATIONS TOUGH?</vt:lpstr>
      <vt:lpstr>Tough Conversations—Why They Matter</vt:lpstr>
      <vt:lpstr>Core Skill #1 – Defusing Resistance</vt:lpstr>
      <vt:lpstr>Core Skill #2 – Framing with Purpose</vt:lpstr>
      <vt:lpstr>Core Skill #3 – Holding Space for Solutions</vt:lpstr>
      <vt:lpstr>Power Dynamics &amp; Emotions</vt:lpstr>
      <vt:lpstr>Emotional Intelligence in Action</vt:lpstr>
      <vt:lpstr>Practice Time – Role Play Setup</vt:lpstr>
      <vt:lpstr>Observer Feedback Focus</vt:lpstr>
      <vt:lpstr>Debrief Questions</vt:lpstr>
      <vt:lpstr>Connect &amp; Apply</vt:lpstr>
      <vt:lpstr>Key Takeaways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Dionne Anciano</dc:creator>
  <cp:lastModifiedBy>LeAnda Russell</cp:lastModifiedBy>
  <cp:revision>35</cp:revision>
  <dcterms:created xsi:type="dcterms:W3CDTF">2021-05-28T16:36:06Z</dcterms:created>
  <dcterms:modified xsi:type="dcterms:W3CDTF">2025-08-01T01:02:32Z</dcterms:modified>
</cp:coreProperties>
</file>