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60" r:id="rId3"/>
    <p:sldId id="262" r:id="rId4"/>
    <p:sldId id="280" r:id="rId5"/>
    <p:sldId id="268" r:id="rId6"/>
    <p:sldId id="281" r:id="rId7"/>
    <p:sldId id="266" r:id="rId8"/>
    <p:sldId id="282" r:id="rId9"/>
    <p:sldId id="267" r:id="rId10"/>
    <p:sldId id="274" r:id="rId11"/>
    <p:sldId id="258" r:id="rId12"/>
    <p:sldId id="283" r:id="rId13"/>
    <p:sldId id="284" r:id="rId14"/>
    <p:sldId id="276" r:id="rId15"/>
    <p:sldId id="263" r:id="rId16"/>
    <p:sldId id="277" r:id="rId17"/>
    <p:sldId id="269" r:id="rId18"/>
    <p:sldId id="270" r:id="rId19"/>
    <p:sldId id="271" r:id="rId20"/>
    <p:sldId id="278" r:id="rId21"/>
    <p:sldId id="279" r:id="rId22"/>
    <p:sldId id="272" r:id="rId23"/>
    <p:sldId id="273" r:id="rId2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58E"/>
    <a:srgbClr val="0A3745"/>
    <a:srgbClr val="CC632D"/>
    <a:srgbClr val="00788A"/>
    <a:srgbClr val="FAF1EA"/>
    <a:srgbClr val="F9F0EA"/>
    <a:srgbClr val="54565B"/>
    <a:srgbClr val="F28B1F"/>
    <a:srgbClr val="113E85"/>
    <a:srgbClr val="F79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E7F47-AED7-4445-9263-263036A160C4}" v="20" dt="2025-08-04T18:28:26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6"/>
    <p:restoredTop sz="65479" autoAdjust="0"/>
  </p:normalViewPr>
  <p:slideViewPr>
    <p:cSldViewPr snapToGrid="0" snapToObjects="1">
      <p:cViewPr varScale="1">
        <p:scale>
          <a:sx n="108" d="100"/>
          <a:sy n="108" d="100"/>
        </p:scale>
        <p:origin x="2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1CD9-72C9-7E49-878F-6C1F85A8CDBB}" type="datetimeFigureOut">
              <a:rPr lang="en-US" smtClean="0"/>
              <a:t>8/4/25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A52AB-889B-9B48-B4C7-0D5EA7C3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6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52AB-889B-9B48-B4C7-0D5EA7C35C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5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52AB-889B-9B48-B4C7-0D5EA7C35C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2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ever feel like this after a difficult conversation?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52AB-889B-9B48-B4C7-0D5EA7C35C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5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try not to do this….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52AB-889B-9B48-B4C7-0D5EA7C35C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52AB-889B-9B48-B4C7-0D5EA7C35C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9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52AB-889B-9B48-B4C7-0D5EA7C35C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0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52AB-889B-9B48-B4C7-0D5EA7C35C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9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52AB-889B-9B48-B4C7-0D5EA7C35C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57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52AB-889B-9B48-B4C7-0D5EA7C35C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4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60F9CF0-D97E-4386-F70E-7EB53B27C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34510"/>
            <a:ext cx="4925833" cy="91499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0A3745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49500"/>
            <a:ext cx="4925833" cy="445605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0A374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76A62C9-2440-6E42-95B9-A3E63D448F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370104"/>
            <a:ext cx="3878981" cy="402640"/>
          </a:xfrm>
        </p:spPr>
        <p:txBody>
          <a:bodyPr tIns="0">
            <a:normAutofit/>
          </a:bodyPr>
          <a:lstStyle>
            <a:lvl1pPr>
              <a:defRPr sz="1050" b="0">
                <a:solidFill>
                  <a:srgbClr val="0A3745"/>
                </a:solidFill>
              </a:defRPr>
            </a:lvl1pPr>
          </a:lstStyle>
          <a:p>
            <a:pPr lvl="0"/>
            <a:r>
              <a:rPr lang="en-US" dirty="0"/>
              <a:t>Presented by: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AC24E7-4BE5-49DD-753E-208C64E70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064" t="7379" r="12298" b="9779"/>
          <a:stretch/>
        </p:blipFill>
        <p:spPr>
          <a:xfrm>
            <a:off x="5212080" y="548640"/>
            <a:ext cx="3657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0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Clr>
                <a:srgbClr val="00788A"/>
              </a:buClr>
              <a:buSzPct val="90000"/>
              <a:defRPr/>
            </a:lvl2pPr>
            <a:lvl3pPr>
              <a:buClr>
                <a:srgbClr val="00788A"/>
              </a:buClr>
              <a:buSzPct val="90000"/>
              <a:defRPr/>
            </a:lvl3pPr>
            <a:lvl4pPr>
              <a:buClr>
                <a:srgbClr val="00788A"/>
              </a:buClr>
              <a:buSzPct val="90000"/>
              <a:defRPr/>
            </a:lvl4pPr>
            <a:lvl5pPr>
              <a:buClr>
                <a:srgbClr val="00788A"/>
              </a:buClr>
              <a:buSzPct val="9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45"/>
                </a:solidFill>
              </a:defRPr>
            </a:lvl1pPr>
          </a:lstStyle>
          <a:p>
            <a:r>
              <a:rPr lang="en-US" dirty="0"/>
              <a:t>2025 UNION DELEGATE CONFERENCE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343028" y="1009498"/>
            <a:ext cx="1343770" cy="3527332"/>
          </a:xfrm>
        </p:spPr>
        <p:txBody>
          <a:bodyPr vert="eaVert"/>
          <a:lstStyle>
            <a:lvl1pPr>
              <a:defRPr>
                <a:solidFill>
                  <a:srgbClr val="0A3745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7322" y="1009498"/>
            <a:ext cx="6738728" cy="3527332"/>
          </a:xfrm>
        </p:spPr>
        <p:txBody>
          <a:bodyPr vert="eaVert"/>
          <a:lstStyle>
            <a:lvl1pPr>
              <a:defRPr>
                <a:solidFill>
                  <a:srgbClr val="00788A"/>
                </a:solidFill>
              </a:defRPr>
            </a:lvl1pPr>
            <a:lvl2pPr>
              <a:buClr>
                <a:srgbClr val="00788A"/>
              </a:buClr>
              <a:buSzPct val="90000"/>
              <a:defRPr/>
            </a:lvl2pPr>
            <a:lvl3pPr>
              <a:buClr>
                <a:srgbClr val="00788A"/>
              </a:buClr>
              <a:buSzPct val="90000"/>
              <a:defRPr/>
            </a:lvl3pPr>
            <a:lvl4pPr>
              <a:buClr>
                <a:srgbClr val="00788A"/>
              </a:buClr>
              <a:buSzPct val="90000"/>
              <a:defRPr/>
            </a:lvl4pPr>
            <a:lvl5pPr>
              <a:buClr>
                <a:srgbClr val="00788A"/>
              </a:buClr>
              <a:buSzPct val="9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45"/>
                </a:solidFill>
              </a:defRPr>
            </a:lvl1pPr>
          </a:lstStyle>
          <a:p>
            <a:r>
              <a:rPr lang="en-US" dirty="0"/>
              <a:t>2025 UNION DELEGATE CONFERENCE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2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Bullet Point Item 1</a:t>
            </a:r>
          </a:p>
          <a:p>
            <a:pPr lvl="2"/>
            <a:r>
              <a:rPr lang="en-US" dirty="0"/>
              <a:t>Bullet Point Item 2</a:t>
            </a:r>
          </a:p>
          <a:p>
            <a:pPr lvl="3"/>
            <a:r>
              <a:rPr lang="en-US" dirty="0"/>
              <a:t>Bullet Point Item 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45"/>
                </a:solidFill>
              </a:defRPr>
            </a:lvl1pPr>
          </a:lstStyle>
          <a:p>
            <a:r>
              <a:rPr lang="en-US" dirty="0"/>
              <a:t>2025 UNION DELEGATE CONFERENCE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1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19C2687-1CC1-0877-0EA9-C7BAA6434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6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41481"/>
            <a:ext cx="5029200" cy="715345"/>
          </a:xfrm>
        </p:spPr>
        <p:txBody>
          <a:bodyPr anchor="b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1" smtClean="0">
                <a:solidFill>
                  <a:srgbClr val="0A3745"/>
                </a:solidFill>
                <a:effectLst/>
              </a:defRPr>
            </a:lvl1pPr>
          </a:lstStyle>
          <a:p>
            <a:r>
              <a:rPr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473001"/>
            <a:ext cx="5029200" cy="609131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0A374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2B0869-FCDC-F856-BEE8-46CE19398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064" t="7379" r="12298" b="9779"/>
          <a:stretch/>
        </p:blipFill>
        <p:spPr>
          <a:xfrm>
            <a:off x="5212080" y="548640"/>
            <a:ext cx="3657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5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8" y="109728"/>
            <a:ext cx="8229600" cy="822960"/>
          </a:xfrm>
        </p:spPr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7280"/>
            <a:ext cx="3886200" cy="3263504"/>
          </a:xfrm>
        </p:spPr>
        <p:txBody>
          <a:bodyPr/>
          <a:lstStyle>
            <a:lvl2pPr>
              <a:buClr>
                <a:srgbClr val="F28B1F"/>
              </a:buClr>
              <a:buSzPct val="90000"/>
              <a:defRPr/>
            </a:lvl2pPr>
            <a:lvl3pPr>
              <a:buClr>
                <a:srgbClr val="F28B1F"/>
              </a:buClr>
              <a:buSzPct val="90000"/>
              <a:defRPr/>
            </a:lvl3pPr>
            <a:lvl4pPr>
              <a:buClr>
                <a:srgbClr val="F28B1F"/>
              </a:buClr>
              <a:buSzPct val="90000"/>
              <a:defRPr/>
            </a:lvl4pPr>
            <a:lvl5pPr>
              <a:buClr>
                <a:srgbClr val="F28B1F"/>
              </a:buClr>
              <a:buSzPct val="9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97280"/>
            <a:ext cx="3886200" cy="3263504"/>
          </a:xfrm>
        </p:spPr>
        <p:txBody>
          <a:bodyPr/>
          <a:lstStyle>
            <a:lvl2pPr>
              <a:buClr>
                <a:srgbClr val="F28B1F"/>
              </a:buClr>
              <a:buSzPct val="90000"/>
              <a:defRPr/>
            </a:lvl2pPr>
            <a:lvl3pPr>
              <a:buClr>
                <a:srgbClr val="F28B1F"/>
              </a:buClr>
              <a:buSzPct val="90000"/>
              <a:defRPr/>
            </a:lvl3pPr>
            <a:lvl4pPr>
              <a:buClr>
                <a:srgbClr val="F28B1F"/>
              </a:buClr>
              <a:buSzPct val="90000"/>
              <a:defRPr/>
            </a:lvl4pPr>
            <a:lvl5pPr>
              <a:buClr>
                <a:srgbClr val="F28B1F"/>
              </a:buClr>
              <a:buSzPct val="9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45"/>
                </a:solidFill>
              </a:defRPr>
            </a:lvl1pPr>
          </a:lstStyle>
          <a:p>
            <a:r>
              <a:rPr lang="en-US" dirty="0"/>
              <a:t>2025 UNION DELEGATE CONFERENCE 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9728"/>
            <a:ext cx="7886700" cy="822960"/>
          </a:xfrm>
        </p:spPr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914400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CC632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4480"/>
            <a:ext cx="3868340" cy="2763441"/>
          </a:xfrm>
        </p:spPr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  <a:lvl2pPr>
              <a:buClr>
                <a:srgbClr val="00788A"/>
              </a:buClr>
              <a:buSzPct val="90000"/>
              <a:defRPr/>
            </a:lvl2pPr>
            <a:lvl3pPr>
              <a:buClr>
                <a:srgbClr val="00788A"/>
              </a:buClr>
              <a:buSzPct val="90000"/>
              <a:defRPr/>
            </a:lvl3pPr>
            <a:lvl4pPr>
              <a:buClr>
                <a:srgbClr val="00788A"/>
              </a:buClr>
              <a:buSzPct val="90000"/>
              <a:defRPr/>
            </a:lvl4pPr>
            <a:lvl5pPr>
              <a:buClr>
                <a:srgbClr val="00788A"/>
              </a:buClr>
              <a:buSzPct val="9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914400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CC632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54480"/>
            <a:ext cx="3887391" cy="2763441"/>
          </a:xfrm>
        </p:spPr>
        <p:txBody>
          <a:bodyPr/>
          <a:lstStyle>
            <a:lvl1pPr>
              <a:defRPr>
                <a:solidFill>
                  <a:srgbClr val="00788A"/>
                </a:solidFill>
              </a:defRPr>
            </a:lvl1pPr>
            <a:lvl2pPr>
              <a:buClr>
                <a:srgbClr val="00788A"/>
              </a:buClr>
              <a:buSzPct val="90000"/>
              <a:defRPr/>
            </a:lvl2pPr>
            <a:lvl3pPr>
              <a:buClr>
                <a:srgbClr val="00788A"/>
              </a:buClr>
              <a:buSzPct val="90000"/>
              <a:defRPr/>
            </a:lvl3pPr>
            <a:lvl4pPr>
              <a:buClr>
                <a:srgbClr val="00788A"/>
              </a:buClr>
              <a:buSzPct val="90000"/>
              <a:defRPr/>
            </a:lvl4pPr>
            <a:lvl5pPr>
              <a:buClr>
                <a:srgbClr val="00788A"/>
              </a:buClr>
              <a:buSzPct val="9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45"/>
                </a:solidFill>
              </a:defRPr>
            </a:lvl1pPr>
          </a:lstStyle>
          <a:p>
            <a:r>
              <a:rPr lang="en-US" dirty="0"/>
              <a:t>2025 UNION DELEGATE CONFERENCE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8" y="109728"/>
            <a:ext cx="8229600" cy="822960"/>
          </a:xfrm>
        </p:spPr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45"/>
                </a:solidFill>
              </a:defRPr>
            </a:lvl1pPr>
          </a:lstStyle>
          <a:p>
            <a:r>
              <a:rPr lang="en-US" dirty="0"/>
              <a:t>2025 UNION DELEGATE CONFERENCE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0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45"/>
                </a:solidFill>
              </a:defRPr>
            </a:lvl1pPr>
          </a:lstStyle>
          <a:p>
            <a:r>
              <a:rPr lang="en-US" dirty="0"/>
              <a:t>2025 UNION DELEGATE CONFERENCE 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4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6304"/>
            <a:ext cx="2949178" cy="1236269"/>
          </a:xfrm>
        </p:spPr>
        <p:txBody>
          <a:bodyPr anchor="b"/>
          <a:lstStyle>
            <a:lvl1pPr>
              <a:defRPr sz="2400">
                <a:solidFill>
                  <a:srgbClr val="0B758E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097281"/>
            <a:ext cx="4799407" cy="3582522"/>
          </a:xfrm>
        </p:spPr>
        <p:txBody>
          <a:bodyPr/>
          <a:lstStyle>
            <a:lvl1pPr>
              <a:defRPr sz="2400">
                <a:solidFill>
                  <a:srgbClr val="CC632D"/>
                </a:solidFill>
              </a:defRPr>
            </a:lvl1pPr>
            <a:lvl2pPr>
              <a:buClr>
                <a:srgbClr val="CC632D"/>
              </a:buClr>
              <a:buSzPct val="90000"/>
              <a:defRPr sz="2100"/>
            </a:lvl2pPr>
            <a:lvl3pPr>
              <a:buClr>
                <a:srgbClr val="CC632D"/>
              </a:buClr>
              <a:buSzPct val="90000"/>
              <a:defRPr sz="1800"/>
            </a:lvl3pPr>
            <a:lvl4pPr>
              <a:buClr>
                <a:srgbClr val="CC632D"/>
              </a:buClr>
              <a:buSzPct val="90000"/>
              <a:defRPr sz="1500"/>
            </a:lvl4pPr>
            <a:lvl5pPr>
              <a:buClr>
                <a:srgbClr val="CC632D"/>
              </a:buClr>
              <a:buSzPct val="90000"/>
              <a:defRPr sz="150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2573"/>
            <a:ext cx="2949178" cy="3297230"/>
          </a:xfrm>
        </p:spPr>
        <p:txBody>
          <a:bodyPr/>
          <a:lstStyle>
            <a:lvl1pPr marL="0" indent="0">
              <a:buNone/>
              <a:defRPr sz="1200">
                <a:solidFill>
                  <a:srgbClr val="0A3745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45"/>
                </a:solidFill>
              </a:defRPr>
            </a:lvl1pPr>
          </a:lstStyle>
          <a:p>
            <a:r>
              <a:rPr lang="en-US" dirty="0"/>
              <a:t>2025 UNION DELEGATE CONFERENCE 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2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0"/>
            <a:ext cx="2949178" cy="1200150"/>
          </a:xfrm>
        </p:spPr>
        <p:txBody>
          <a:bodyPr anchor="b"/>
          <a:lstStyle>
            <a:lvl1pPr>
              <a:defRPr sz="2400">
                <a:solidFill>
                  <a:srgbClr val="0078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1097281"/>
            <a:ext cx="4799407" cy="35825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1681"/>
            <a:ext cx="2949178" cy="266812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45"/>
                </a:solidFill>
              </a:defRPr>
            </a:lvl1pPr>
          </a:lstStyle>
          <a:p>
            <a:r>
              <a:rPr lang="en-US" dirty="0"/>
              <a:t>2025 UNION DELEGATE CONFERENCE 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EC38DC-CA90-5BD1-5E84-8AA18C3F51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280"/>
            <a:ext cx="8229600" cy="35825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Bullet Point Item 1</a:t>
            </a:r>
          </a:p>
          <a:p>
            <a:pPr lvl="2"/>
            <a:r>
              <a:rPr lang="en-US" dirty="0"/>
              <a:t>Bullet Point Item 2</a:t>
            </a:r>
          </a:p>
          <a:p>
            <a:pPr lvl="3"/>
            <a:r>
              <a:rPr lang="en-US" dirty="0"/>
              <a:t>Bullet Point Item 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36181" y="4679802"/>
            <a:ext cx="402063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en-US" sz="900" smtClean="0">
                <a:solidFill>
                  <a:srgbClr val="5456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A3745"/>
                </a:solidFill>
              </a:rPr>
              <a:t>2025 UNION DELEGATE CONFERENCE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21" y="4679802"/>
            <a:ext cx="329977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 i="0">
                <a:solidFill>
                  <a:srgbClr val="0B758E"/>
                </a:solidFill>
                <a:latin typeface="Arial Regular"/>
              </a:defRPr>
            </a:lvl1pPr>
          </a:lstStyle>
          <a:p>
            <a:fld id="{223D301D-B9D8-A244-BAA8-10F6E51DAE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8" y="106913"/>
            <a:ext cx="8229600" cy="82296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PAGE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B48441-2579-45A2-6917-43489FCACD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8017856" y="18261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9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rgbClr val="0A3745"/>
          </a:solidFill>
          <a:latin typeface="Arial Black Regular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546CB3"/>
        </a:buClr>
        <a:buSzPct val="80000"/>
        <a:buFont typeface="Arial" panose="020B0604020202020204" pitchFamily="34" charset="0"/>
        <a:buNone/>
        <a:defRPr lang="en-US" sz="2000" b="1" i="0" kern="1200" smtClean="0">
          <a:solidFill>
            <a:srgbClr val="CC632D"/>
          </a:solidFill>
          <a:effectLst/>
          <a:latin typeface="Arial Regular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C632D"/>
        </a:buClr>
        <a:buSzPct val="9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C632D"/>
        </a:buClr>
        <a:buSzPct val="9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C632D"/>
        </a:buClr>
        <a:buSzPct val="9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46CB3"/>
        </a:buClr>
        <a:buSzPct val="80000"/>
        <a:buFont typeface="Arial" panose="020B0604020202020204" pitchFamily="34" charset="0"/>
        <a:buChar char="•"/>
        <a:defRPr sz="1800" b="0" i="0" kern="1200">
          <a:solidFill>
            <a:srgbClr val="262260"/>
          </a:solidFill>
          <a:latin typeface="Arial Regular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91C535-81D6-5249-AD95-EF1895EDF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Communicating with Confidence &amp; Clarity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B673BE-0745-2A43-A77C-DDCF1437E9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1:1 Organizing Conversations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4F26FD-05DC-C24A-9A13-58EEA75FC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Alanna Martin and Mia Ragozino</a:t>
            </a:r>
          </a:p>
          <a:p>
            <a:r>
              <a:rPr lang="en-US" dirty="0"/>
              <a:t>KPWA, SEIU Healthcare 1199NW</a:t>
            </a:r>
          </a:p>
        </p:txBody>
      </p:sp>
    </p:spTree>
    <p:extLst>
      <p:ext uri="{BB962C8B-B14F-4D97-AF65-F5344CB8AC3E}">
        <p14:creationId xmlns:p14="http://schemas.microsoft.com/office/powerpoint/2010/main" val="143041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D69F9-4EEB-7376-E891-F2B8FB17F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A44AF-9723-EBCE-861A-E5104557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38" y="649758"/>
            <a:ext cx="8223660" cy="134529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Practice: Groups of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860A0-6184-E980-20A6-6B11F125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C68E8-B78E-C0F5-F4B3-9BB4A405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37E3163-8353-42CA-5240-A119B6890422}"/>
              </a:ext>
            </a:extLst>
          </p:cNvPr>
          <p:cNvSpPr txBox="1">
            <a:spLocks/>
          </p:cNvSpPr>
          <p:nvPr/>
        </p:nvSpPr>
        <p:spPr>
          <a:xfrm>
            <a:off x="2197821" y="1548872"/>
            <a:ext cx="4325985" cy="2944870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rgbClr val="0A3745"/>
                </a:solidFill>
                <a:latin typeface="Arial Black Regular"/>
                <a:ea typeface="+mj-ea"/>
                <a:cs typeface="+mj-cs"/>
              </a:defRPr>
            </a:lvl1pPr>
          </a:lstStyle>
          <a:p>
            <a:pPr marL="0" lvl="1" algn="ctr" defTabSz="914400"/>
            <a:br>
              <a:rPr lang="en-US" sz="4100" kern="0" dirty="0">
                <a:solidFill>
                  <a:sysClr val="windowText" lastClr="000000"/>
                </a:solidFill>
              </a:rPr>
            </a:br>
            <a:r>
              <a:rPr lang="en-US" sz="4100" kern="0" dirty="0">
                <a:solidFill>
                  <a:srgbClr val="CC632D"/>
                </a:solidFill>
              </a:rPr>
              <a:t>Introduction</a:t>
            </a:r>
            <a:br>
              <a:rPr lang="en-US" sz="4100" kern="0" dirty="0">
                <a:solidFill>
                  <a:srgbClr val="CC632D"/>
                </a:solidFill>
              </a:rPr>
            </a:br>
            <a:br>
              <a:rPr lang="en-US" sz="4100" kern="0" dirty="0">
                <a:solidFill>
                  <a:srgbClr val="CC632D"/>
                </a:solidFill>
              </a:rPr>
            </a:br>
            <a:r>
              <a:rPr lang="en-US" sz="4100" kern="0" dirty="0">
                <a:solidFill>
                  <a:srgbClr val="CC632D"/>
                </a:solidFill>
              </a:rPr>
              <a:t>Listen</a:t>
            </a:r>
            <a:br>
              <a:rPr lang="en-US" sz="4100" kern="0" dirty="0">
                <a:solidFill>
                  <a:srgbClr val="CC632D"/>
                </a:solidFill>
              </a:rPr>
            </a:br>
            <a:br>
              <a:rPr lang="en-US" sz="4100" kern="0" dirty="0">
                <a:solidFill>
                  <a:srgbClr val="CC632D"/>
                </a:solidFill>
              </a:rPr>
            </a:br>
            <a:r>
              <a:rPr lang="en-US" sz="4100" kern="0" dirty="0">
                <a:solidFill>
                  <a:srgbClr val="CC632D"/>
                </a:solidFill>
              </a:rPr>
              <a:t>Educate/Agitate</a:t>
            </a:r>
            <a:br>
              <a:rPr lang="en-US" sz="4100" kern="0" dirty="0">
                <a:solidFill>
                  <a:srgbClr val="CC632D"/>
                </a:solidFill>
              </a:rPr>
            </a:br>
            <a:br>
              <a:rPr lang="en-US" sz="4100" kern="0" dirty="0">
                <a:solidFill>
                  <a:srgbClr val="CC632D"/>
                </a:solidFill>
              </a:rPr>
            </a:br>
            <a:r>
              <a:rPr lang="en-US" sz="4100" kern="0" dirty="0">
                <a:solidFill>
                  <a:srgbClr val="CC632D"/>
                </a:solidFill>
              </a:rPr>
              <a:t>Ask</a:t>
            </a:r>
            <a:endParaRPr lang="en-US" sz="5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3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B5F57D-064D-084E-A584-92DFFF05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Responding to Common Concerns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EFEAE0-25A0-BA4F-8DC2-F995A0ACC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Affirm | </a:t>
            </a:r>
            <a:r>
              <a:rPr lang="en-US"/>
              <a:t>Answser </a:t>
            </a:r>
            <a:r>
              <a:rPr lang="en-US" dirty="0"/>
              <a:t>| Redirect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035EF-0302-6C41-9E35-F9EE501815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336181" y="4679802"/>
            <a:ext cx="4020639" cy="273844"/>
          </a:xfrm>
        </p:spPr>
        <p:txBody>
          <a:bodyPr/>
          <a:lstStyle/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2025 UNION DELEGATE CONFERENCE  |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FBBC69-215B-ED41-B59D-FB281B62EB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56821" y="4679802"/>
            <a:ext cx="329977" cy="273844"/>
          </a:xfrm>
        </p:spPr>
        <p:txBody>
          <a:bodyPr/>
          <a:lstStyle/>
          <a:p>
            <a:fld id="{223D301D-B9D8-A244-BAA8-10F6E51DAE9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3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D97251-2F1A-57B4-38DB-C1138018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BAC307-7D68-042D-FC03-5E706A99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12</a:t>
            </a:fld>
            <a:endParaRPr lang="en-US"/>
          </a:p>
        </p:txBody>
      </p:sp>
      <p:pic>
        <p:nvPicPr>
          <p:cNvPr id="11266" name="Picture 2" descr="SHIFT: Making difficult conversations easy.">
            <a:extLst>
              <a:ext uri="{FF2B5EF4-FFF2-40B4-BE49-F238E27FC236}">
                <a16:creationId xmlns:a16="http://schemas.microsoft.com/office/drawing/2014/main" id="{18F557EE-9F7F-1C5F-E356-C77F4F060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14" y="427360"/>
            <a:ext cx="5776911" cy="390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2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F99C2A-5CC5-821B-E9F8-62D9E0ED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FEACE-35B3-DC3A-FE15-D79C273B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13</a:t>
            </a:fld>
            <a:endParaRPr lang="en-US"/>
          </a:p>
        </p:txBody>
      </p:sp>
      <p:pic>
        <p:nvPicPr>
          <p:cNvPr id="12290" name="Picture 2" descr="Disaster Girl meme">
            <a:extLst>
              <a:ext uri="{FF2B5EF4-FFF2-40B4-BE49-F238E27FC236}">
                <a16:creationId xmlns:a16="http://schemas.microsoft.com/office/drawing/2014/main" id="{E3C18B98-BA67-6762-DE2C-38A9EDDA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37" y="435528"/>
            <a:ext cx="4510925" cy="410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9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AEEF4-8A52-61CF-137D-E4116B1D5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33D7-6966-3420-04D7-10A69D0F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Challenging Conversations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81B13-5B2C-E14A-47B2-1DEAACA8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190"/>
            <a:ext cx="8229600" cy="3253611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What skills do we need to direct tricky conversations back to organizing/programmatic conversations</a:t>
            </a:r>
          </a:p>
          <a:p>
            <a:pPr marL="3429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Every conversation is an organizing opportunity!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How to prepare for challenging conversations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DC0F2-7FD6-6D9E-E5B3-F6E1B60C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D4EBA-81CF-B1F6-786C-FEAC51CA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1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7B47-4732-DE1A-1DC9-71F5B76C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58" y="189853"/>
            <a:ext cx="7132326" cy="103805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2700" dirty="0"/>
              <a:t>What are some common concerns </a:t>
            </a:r>
            <a:br>
              <a:rPr lang="en-US" sz="2700" dirty="0"/>
            </a:br>
            <a:r>
              <a:rPr lang="en-US" sz="2700" dirty="0"/>
              <a:t>co-workers have shared?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A7228-6F77-425B-07A7-88876554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7F81B-AA04-17F2-5FE5-C8DA710D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2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13FCD-BFF1-269F-6D9D-26FF01E43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C6A4-A370-406F-194D-05029688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84" y="994826"/>
            <a:ext cx="3098632" cy="270347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AFFIRM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ANSWER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REDIRECT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80B0E-3755-B2B7-FF35-5765FDAF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E30DF-E80F-DA66-8CAB-F01BB2A1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32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F208D-73B9-D2E4-2E35-40F817773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12DE-2E57-961F-7AB5-85CCBAE0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AFFIRM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B57C1-AB38-D1F0-77AF-45E03763F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841" y="1048006"/>
            <a:ext cx="3868340" cy="822960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GOAL: </a:t>
            </a:r>
          </a:p>
          <a:p>
            <a:pPr algn="ctr"/>
            <a:r>
              <a:rPr lang="en-US" sz="2000" dirty="0"/>
              <a:t>HELP CO-WORKERS </a:t>
            </a:r>
            <a:br>
              <a:rPr lang="en-US" sz="2000" dirty="0"/>
            </a:br>
            <a:r>
              <a:rPr lang="en-US" sz="2000" dirty="0"/>
              <a:t>FEEL HEARD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F59A1-D337-3DC5-7DB9-179764C0DD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Show co-workers that you are listening and understand them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13D7D-D24A-9A1C-B54E-67D78984E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8509" y="1064573"/>
            <a:ext cx="3887391" cy="617934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TIP: </a:t>
            </a:r>
          </a:p>
          <a:p>
            <a:pPr algn="ctr"/>
            <a:r>
              <a:rPr lang="en-US" sz="2000" dirty="0"/>
              <a:t>LISTEN &amp; REPEAT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2EC65-65FD-6CC3-5521-EFF013DAA6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not dispute or argue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Rephrase in your own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Connect their concerns with yours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 honest about concerns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B73FE4-DFC4-27E3-A64F-C86D9A78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BF647F-B065-A081-0FD6-A21F9A31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ED5D9A-6BB8-FEFE-C597-042085EBC5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71" r="6968" b="398"/>
          <a:stretch>
            <a:fillRect/>
          </a:stretch>
        </p:blipFill>
        <p:spPr>
          <a:xfrm>
            <a:off x="1139953" y="3021338"/>
            <a:ext cx="2505771" cy="1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5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1081E-2E03-4DAC-48C8-5B8A0EC2B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7A6D-65F9-C7D7-2C80-EE58208E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95F-F967-FC28-E904-998F9BBB1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841" y="1089749"/>
            <a:ext cx="3868340" cy="989401"/>
          </a:xfrm>
        </p:spPr>
        <p:txBody>
          <a:bodyPr anchor="ctr">
            <a:noAutofit/>
          </a:bodyPr>
          <a:lstStyle/>
          <a:p>
            <a:pPr algn="ctr"/>
            <a:r>
              <a:rPr lang="en-US" sz="2000" dirty="0"/>
              <a:t>GOAL: </a:t>
            </a:r>
          </a:p>
          <a:p>
            <a:pPr algn="ctr"/>
            <a:r>
              <a:rPr lang="en-US" sz="2000" dirty="0"/>
              <a:t>BUILD TRUST WITH </a:t>
            </a:r>
            <a:br>
              <a:rPr lang="en-US" sz="2000" dirty="0"/>
            </a:br>
            <a:r>
              <a:rPr lang="en-US" sz="2000" dirty="0"/>
              <a:t>YOUR ANSWERS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EFB81-BE42-B097-49FE-6DF882044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210" y="1912503"/>
            <a:ext cx="3868340" cy="27634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Answer honestly &amp; concisely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95E01-20B5-9B45-09C6-95A8DE4EE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49" y="941782"/>
            <a:ext cx="3887391" cy="1332817"/>
          </a:xfrm>
        </p:spPr>
        <p:txBody>
          <a:bodyPr anchor="ctr">
            <a:noAutofit/>
          </a:bodyPr>
          <a:lstStyle/>
          <a:p>
            <a:pPr algn="ctr"/>
            <a:r>
              <a:rPr lang="en-US" sz="2000" dirty="0"/>
              <a:t>TIP: </a:t>
            </a:r>
          </a:p>
          <a:p>
            <a:pPr algn="ctr"/>
            <a:r>
              <a:rPr lang="en-US" sz="2000" dirty="0"/>
              <a:t>KEEP IT REAL AND TO THE POINT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1B5A6-7DD9-3125-0444-5210F690B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49" y="2018804"/>
            <a:ext cx="3887391" cy="27634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Stick to the facts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not embellish or makeup answers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Follow up if you don’t have the answer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67DA22-E950-79F3-17DD-132C0695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1DFFC7-F97D-5C32-DDCF-B788A06D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 descr="3d-illustration Check Facts Stock ...">
            <a:extLst>
              <a:ext uri="{FF2B5EF4-FFF2-40B4-BE49-F238E27FC236}">
                <a16:creationId xmlns:a16="http://schemas.microsoft.com/office/drawing/2014/main" id="{E01B7A50-B46E-CD8F-E1FA-4CDA89265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3"/>
          <a:stretch>
            <a:fillRect/>
          </a:stretch>
        </p:blipFill>
        <p:spPr bwMode="auto">
          <a:xfrm>
            <a:off x="1021644" y="2998619"/>
            <a:ext cx="2571750" cy="15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54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80E6B-75B3-DF58-69E0-F40E50285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48F4-C122-7B0A-B275-142A3041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REDIRECT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A11D5-E1FF-B83D-1291-F7498EF03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192" y="1245513"/>
            <a:ext cx="3868340" cy="617934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GOAL: </a:t>
            </a:r>
          </a:p>
          <a:p>
            <a:pPr algn="ctr"/>
            <a:r>
              <a:rPr lang="en-US" sz="2000" dirty="0"/>
              <a:t>REMIND THEM WHAT IS IMPORTANT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6F9EC-8975-1A60-A1E8-3E0C563F71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Redirect to bridge their concerns to issues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A0FE2-BEA5-3ECD-D47E-1B04CEB74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14399"/>
            <a:ext cx="3887391" cy="905691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TIP: </a:t>
            </a:r>
          </a:p>
          <a:p>
            <a:pPr algn="ctr"/>
            <a:r>
              <a:rPr lang="en-US" sz="2000" dirty="0"/>
              <a:t>CONNECT CONCERNS TO AN ISSUE IMPORTANT TO THEM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D348F7-176F-171A-6FD2-4DB4CFE5926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not dispute or argue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Ask an open-ended question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59ECF0-C5FA-4BAD-C685-14477D0A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6E2EAC-DAEA-3494-619D-64208DE4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19</a:t>
            </a:fld>
            <a:endParaRPr lang="en-US"/>
          </a:p>
        </p:txBody>
      </p:sp>
      <p:pic>
        <p:nvPicPr>
          <p:cNvPr id="6146" name="Picture 2" descr="Redirection Plugin for Your New Website ...">
            <a:extLst>
              <a:ext uri="{FF2B5EF4-FFF2-40B4-BE49-F238E27FC236}">
                <a16:creationId xmlns:a16="http://schemas.microsoft.com/office/drawing/2014/main" id="{14FBF030-654C-8CAD-143C-D76E8A8F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05" y="2838616"/>
            <a:ext cx="2670990" cy="18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2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58D9-0372-2A46-8DFB-28452F03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09728"/>
            <a:ext cx="8229600" cy="8229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Structured One on One Conversations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ACE32-B440-A1E2-372F-555AD79695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63" t="15503" r="924" b="-3"/>
          <a:stretch>
            <a:fillRect/>
          </a:stretch>
        </p:blipFill>
        <p:spPr>
          <a:xfrm>
            <a:off x="628650" y="1097280"/>
            <a:ext cx="3886200" cy="275761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83C2-E5BC-0F46-B50D-B126C8CBA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097280"/>
            <a:ext cx="3886200" cy="3263504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rgbClr val="CC632D"/>
                </a:solidFill>
              </a:rPr>
              <a:t>Introduction</a:t>
            </a:r>
          </a:p>
          <a:p>
            <a:pPr marL="342900" lvl="1" indent="0">
              <a:buNone/>
            </a:pPr>
            <a:endParaRPr lang="en-US" sz="2400" dirty="0">
              <a:solidFill>
                <a:srgbClr val="CC632D"/>
              </a:solidFill>
            </a:endParaRPr>
          </a:p>
          <a:p>
            <a:pPr lvl="1"/>
            <a:r>
              <a:rPr lang="en-US" sz="2400" dirty="0">
                <a:solidFill>
                  <a:srgbClr val="CC632D"/>
                </a:solidFill>
              </a:rPr>
              <a:t>Listen</a:t>
            </a:r>
          </a:p>
          <a:p>
            <a:pPr marL="342900" lvl="1" indent="0">
              <a:buNone/>
            </a:pPr>
            <a:endParaRPr lang="en-US" sz="2400" dirty="0">
              <a:solidFill>
                <a:srgbClr val="CC632D"/>
              </a:solidFill>
            </a:endParaRPr>
          </a:p>
          <a:p>
            <a:pPr lvl="1"/>
            <a:r>
              <a:rPr lang="en-US" sz="2400" dirty="0">
                <a:solidFill>
                  <a:srgbClr val="CC632D"/>
                </a:solidFill>
              </a:rPr>
              <a:t>Educate/Agitate</a:t>
            </a:r>
          </a:p>
          <a:p>
            <a:pPr marL="342900" lvl="1" indent="0">
              <a:buNone/>
            </a:pPr>
            <a:endParaRPr lang="en-US" sz="2400" dirty="0">
              <a:solidFill>
                <a:srgbClr val="CC632D"/>
              </a:solidFill>
            </a:endParaRPr>
          </a:p>
          <a:p>
            <a:pPr lvl="1"/>
            <a:r>
              <a:rPr lang="en-US" sz="2400" dirty="0">
                <a:solidFill>
                  <a:srgbClr val="CC632D"/>
                </a:solidFill>
              </a:rPr>
              <a:t>Ask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77A57-EAA0-FE4C-B8DE-8ABD85DB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6181" y="4679802"/>
            <a:ext cx="4020639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2025 UNION DELEGATE CONFERENCE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2F50C-490A-BE49-8290-2D0548B0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821" y="4679802"/>
            <a:ext cx="329977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23D301D-B9D8-A244-BAA8-10F6E51DAE9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48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813B4-D41F-6E75-F946-2707F05A0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011C-5B48-A95C-355D-9985A231E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188" y="1438819"/>
            <a:ext cx="4325985" cy="22658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Practice: Groups of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504EC-3D80-753F-3F2A-DE809245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32F6F-38E7-C6E3-5C3F-0518E70D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19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C8FC6-1750-BE31-D4A8-9D9B5212D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0663-14CA-D944-822C-A6B8E5A4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77" y="503000"/>
            <a:ext cx="7645263" cy="397172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Choose 1 of these Scenarios </a:t>
            </a:r>
            <a:br>
              <a:rPr lang="en-US" sz="3600" dirty="0"/>
            </a:br>
            <a:r>
              <a:rPr lang="en-US" sz="3600" dirty="0"/>
              <a:t>for practice:</a:t>
            </a:r>
            <a:br>
              <a:rPr lang="en-US" sz="4400" dirty="0"/>
            </a:br>
            <a:br>
              <a:rPr lang="en-US" sz="2700" b="0" dirty="0"/>
            </a:br>
            <a:r>
              <a:rPr lang="en-US" sz="2700" b="0" dirty="0">
                <a:latin typeface="Arial Regular"/>
              </a:rPr>
              <a:t>1. I don’t have time for this. I am already too stretched thin and am only one person</a:t>
            </a:r>
            <a:br>
              <a:rPr lang="en-US" sz="2700" b="0" dirty="0">
                <a:latin typeface="Arial Regular"/>
              </a:rPr>
            </a:br>
            <a:br>
              <a:rPr lang="en-US" sz="2700" b="0" dirty="0">
                <a:latin typeface="Arial Regular"/>
              </a:rPr>
            </a:br>
            <a:r>
              <a:rPr lang="en-US" sz="2700" b="0" dirty="0">
                <a:latin typeface="Arial Regular"/>
              </a:rPr>
              <a:t>2. Management does what they want anyway, why should I even bother with Joint Staffing? </a:t>
            </a:r>
            <a:br>
              <a:rPr lang="en-US" sz="2700" b="0" dirty="0">
                <a:latin typeface="Arial Regular"/>
              </a:rPr>
            </a:br>
            <a:br>
              <a:rPr lang="en-US" sz="2700" b="0" dirty="0">
                <a:latin typeface="Arial Regular"/>
              </a:rPr>
            </a:br>
            <a:r>
              <a:rPr lang="en-US" sz="2700" b="0" dirty="0">
                <a:latin typeface="Arial Regular"/>
              </a:rPr>
              <a:t>3. Use ideas brainstormed earlier!</a:t>
            </a:r>
            <a:endParaRPr lang="en-US" sz="5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80106-6906-9615-AF00-C7F259A7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2DD96-A05C-A87A-901F-013EFC3E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2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E62D3-D695-6CE9-78CB-17FFCD983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7421-FDC6-20CF-C431-84A5A8AD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993F3-5195-280B-F76F-76681D87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262232"/>
            <a:ext cx="8229600" cy="341757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1 on 1 conversations are crucial to our success!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Co-workers with concerns are a normal part of organizing conversations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Address concerns by: </a:t>
            </a:r>
            <a:r>
              <a:rPr lang="en-US" sz="2400" b="1" dirty="0" err="1"/>
              <a:t>AFFIRM</a:t>
            </a:r>
            <a:r>
              <a:rPr lang="en-US" sz="2400" dirty="0" err="1"/>
              <a:t>ing</a:t>
            </a:r>
            <a:r>
              <a:rPr lang="en-US" sz="2400" dirty="0"/>
              <a:t>, </a:t>
            </a:r>
            <a:r>
              <a:rPr lang="en-US" sz="2400" b="1" dirty="0" err="1"/>
              <a:t>ANSWER</a:t>
            </a:r>
            <a:r>
              <a:rPr lang="en-US" sz="2400" dirty="0" err="1"/>
              <a:t>ing</a:t>
            </a:r>
            <a:r>
              <a:rPr lang="en-US" sz="2400" dirty="0"/>
              <a:t>, and </a:t>
            </a:r>
            <a:r>
              <a:rPr lang="en-US" sz="2400" b="1" dirty="0" err="1"/>
              <a:t>REDIRECT</a:t>
            </a:r>
            <a:r>
              <a:rPr lang="en-US" sz="2400" dirty="0" err="1"/>
              <a:t>ing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DBA9E-B13D-4FFE-CAB6-FCC65208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79B40-F20A-8125-9F1C-099CB83C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84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0F828-C578-6A99-1CBC-1AB5ED3D6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CB27-E005-51A9-857B-BF8730EF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188" y="1438819"/>
            <a:ext cx="4325985" cy="2265861"/>
          </a:xfrm>
        </p:spPr>
        <p:txBody>
          <a:bodyPr>
            <a:normAutofit/>
          </a:bodyPr>
          <a:lstStyle/>
          <a:p>
            <a:r>
              <a:rPr lang="en-US" sz="5400" dirty="0"/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F254C-5581-DE05-597C-D8C4B9B8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0C9BA-DEA2-0E4B-59A8-0FC2D0F4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7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C4A53-C6EC-90AB-8F34-72191D59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INTRODUCTION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A1F42-BDBB-631D-500B-37F1B906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32735"/>
            <a:ext cx="3868340" cy="617934"/>
          </a:xfrm>
        </p:spPr>
        <p:txBody>
          <a:bodyPr>
            <a:normAutofit/>
          </a:bodyPr>
          <a:lstStyle/>
          <a:p>
            <a:r>
              <a:rPr lang="en-US" sz="2000" dirty="0"/>
              <a:t>GOAL: INTRODUCE THE TOPIC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80B2C-25A4-F325-9D90-594CDD40C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018" y="2644433"/>
            <a:ext cx="3868340" cy="27634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Establish and build relationship and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Introduce the topic- what are we here to talk about?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F8716-F6EF-A51B-7453-9A9886BA5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357" y="2247464"/>
            <a:ext cx="4700524" cy="503205"/>
          </a:xfrm>
        </p:spPr>
        <p:txBody>
          <a:bodyPr>
            <a:normAutofit/>
          </a:bodyPr>
          <a:lstStyle/>
          <a:p>
            <a:r>
              <a:rPr lang="en-US" sz="2000" dirty="0"/>
              <a:t>TIP: ESTABLISH COMMON 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83D40-1F16-A407-1C54-01305E94C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357" y="2507251"/>
            <a:ext cx="3887391" cy="27634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Know who you are talking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Establish a common understanding about the topic (ex: bargaining, PSP, Joint Staffing, issue fight, </a:t>
            </a:r>
            <a:r>
              <a:rPr lang="en-US" b="0" dirty="0" err="1"/>
              <a:t>etc</a:t>
            </a:r>
            <a:r>
              <a:rPr lang="en-US" b="0" dirty="0"/>
              <a:t>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B6E870-F6EF-2B82-5C38-DCD72CB3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C1F9DA-2A25-3F2A-7B66-EB0143BD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Royalty-Free Vector Graphics &amp; Clip Art ...">
            <a:extLst>
              <a:ext uri="{FF2B5EF4-FFF2-40B4-BE49-F238E27FC236}">
                <a16:creationId xmlns:a16="http://schemas.microsoft.com/office/drawing/2014/main" id="{7DC0E53E-C1E0-87D1-ECBF-7999CAD4A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53" y="718062"/>
            <a:ext cx="2745056" cy="147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9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0+ Thousand Hear Funny Royalty-Free Images, Stock Photos &amp; Pictures |  Shutterstock">
            <a:extLst>
              <a:ext uri="{FF2B5EF4-FFF2-40B4-BE49-F238E27FC236}">
                <a16:creationId xmlns:a16="http://schemas.microsoft.com/office/drawing/2014/main" id="{D84F67BD-62DE-2D04-2883-F1CFCED0C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9"/>
          <a:stretch>
            <a:fillRect/>
          </a:stretch>
        </p:blipFill>
        <p:spPr bwMode="auto">
          <a:xfrm>
            <a:off x="1248355" y="502336"/>
            <a:ext cx="5818615" cy="387088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430C2-0A4B-16CB-5BC6-27ABD359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6181" y="4679802"/>
            <a:ext cx="4020639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2025 UNION DELEGATE CONFERENCE 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2B407-A6CA-C706-09DA-8BCC8BC6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821" y="4679802"/>
            <a:ext cx="329977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23D301D-B9D8-A244-BAA8-10F6E51DAE9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2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90277-B43D-7899-A5D9-C068313C6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7233-5AB5-520E-B6C9-F0ABA958F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LISTEN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383C4-24AD-40F0-D030-249F36F38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840" y="2074812"/>
            <a:ext cx="4104159" cy="617934"/>
          </a:xfrm>
        </p:spPr>
        <p:txBody>
          <a:bodyPr>
            <a:normAutofit/>
          </a:bodyPr>
          <a:lstStyle/>
          <a:p>
            <a:r>
              <a:rPr lang="en-US" sz="2000" dirty="0"/>
              <a:t>GOAL: LEARN ABOUT THEM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24E6E-2853-D383-95EB-BFABBF08D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73647"/>
            <a:ext cx="3868340" cy="16161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Find out what they care about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Connect what they care about to what we’re doing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What’s at risk for them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9BFC3-21C5-67EB-0D7B-84D0FA46A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8768" y="2074812"/>
            <a:ext cx="3887391" cy="617934"/>
          </a:xfrm>
        </p:spPr>
        <p:txBody>
          <a:bodyPr>
            <a:normAutofit/>
          </a:bodyPr>
          <a:lstStyle/>
          <a:p>
            <a:r>
              <a:rPr lang="en-US" sz="2000" dirty="0"/>
              <a:t>TIP: ACTIVE LISTENING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F9803A-4E28-F871-96B0-B71EA3989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8767" y="2873648"/>
            <a:ext cx="3887391" cy="16161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Use open ended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Reflect what you hear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Ask follow up questions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19650E-9EBE-206A-B202-53E8FF1D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BE6902-06F9-8E76-619C-C72DF4CB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623C24-ACD6-0BA9-CBA6-5A29BD5BC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98" y="812468"/>
            <a:ext cx="1382565" cy="13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1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928E-0764-8C02-12F8-ADACA77D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06913"/>
            <a:ext cx="8229600" cy="8229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EDUCATE/AGITATE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4343E-2A52-9517-E0C9-4C7455FF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6181" y="4679802"/>
            <a:ext cx="4020639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2025 UNION DELEGATE CONFERENCE 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85F31-0F79-DF4E-6433-494625C4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821" y="4679802"/>
            <a:ext cx="329977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23D301D-B9D8-A244-BAA8-10F6E51DAE9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8194" name="Picture 2" descr="small fish">
            <a:extLst>
              <a:ext uri="{FF2B5EF4-FFF2-40B4-BE49-F238E27FC236}">
                <a16:creationId xmlns:a16="http://schemas.microsoft.com/office/drawing/2014/main" id="{6BDAD39C-7065-4DC1-416B-F44D3FB46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14" y="1132967"/>
            <a:ext cx="8654967" cy="336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0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54A31-FEBD-088D-9BA3-B18B09AD3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6779-3593-7C7D-EB9A-A36E2FD4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dirty="0"/>
              <a:t>EDUCATE/AGITATE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80866-BCFE-041D-E502-FF7DD24DC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83529"/>
            <a:ext cx="3868340" cy="617934"/>
          </a:xfrm>
        </p:spPr>
        <p:txBody>
          <a:bodyPr>
            <a:noAutofit/>
          </a:bodyPr>
          <a:lstStyle/>
          <a:p>
            <a:r>
              <a:rPr lang="en-US" sz="2000" dirty="0"/>
              <a:t>GOAL: PROVIDE INFO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FC3F5-89CB-48C8-0DD0-FFB7DE690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23609"/>
            <a:ext cx="3868340" cy="27634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Give them the information they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Connect the dots back to what they stated is important to them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9947E-74CE-A3AD-926E-A336AB1DC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83529"/>
            <a:ext cx="3887391" cy="617934"/>
          </a:xfrm>
        </p:spPr>
        <p:txBody>
          <a:bodyPr>
            <a:normAutofit/>
          </a:bodyPr>
          <a:lstStyle/>
          <a:p>
            <a:r>
              <a:rPr lang="en-US" sz="2000" dirty="0"/>
              <a:t>TIP: KNOW YOUR STUFF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D3DD5C-C1F8-9999-FF9D-37DC5D9C0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23609"/>
            <a:ext cx="4057648" cy="276344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Point out what’s wrong &amp; why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Provide ideas of what it will take to win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C722B6A-054D-D163-3CEE-CADF0795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0302CC-2EA5-536D-D8B4-49B07DC4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8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34F25-01E5-2CBE-4C3C-F49BBB16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UNION DELEGATE CONFERENCE  |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AB24E-D686-1512-FCC0-4B1649EA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8</a:t>
            </a:fld>
            <a:endParaRPr lang="en-US"/>
          </a:p>
        </p:txBody>
      </p:sp>
      <p:pic>
        <p:nvPicPr>
          <p:cNvPr id="9222" name="Picture 6" descr="No photo description available.">
            <a:extLst>
              <a:ext uri="{FF2B5EF4-FFF2-40B4-BE49-F238E27FC236}">
                <a16:creationId xmlns:a16="http://schemas.microsoft.com/office/drawing/2014/main" id="{733CAD0B-F291-83B1-C084-353DA432D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00" y="290451"/>
            <a:ext cx="4257799" cy="4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3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A3667-66C7-E843-DE8E-4C31076B0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DDA6-23E7-40E4-5F60-2FC84E14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5DC01-B558-C6D1-F0C3-05D7F0F94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75870"/>
            <a:ext cx="3868340" cy="617934"/>
          </a:xfrm>
        </p:spPr>
        <p:txBody>
          <a:bodyPr/>
          <a:lstStyle/>
          <a:p>
            <a:r>
              <a:rPr lang="en-US" dirty="0"/>
              <a:t>GOAL: TAKE ACTION 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26064-871B-0093-B32A-57D704AB3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841" y="1430726"/>
            <a:ext cx="3868340" cy="741276"/>
          </a:xfrm>
        </p:spPr>
        <p:txBody>
          <a:bodyPr>
            <a:no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b="0" dirty="0"/>
              <a:t>Give them an action to do now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38325-4A0D-E6D8-E3D6-BA3AE0265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49" y="671553"/>
            <a:ext cx="3887391" cy="617934"/>
          </a:xfrm>
        </p:spPr>
        <p:txBody>
          <a:bodyPr/>
          <a:lstStyle/>
          <a:p>
            <a:r>
              <a:rPr lang="en-US" dirty="0"/>
              <a:t>TIP: OPPORTUNITY FOR UNITY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A4971-457A-6BDF-35F2-8431E5D9D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49" y="1422115"/>
            <a:ext cx="3887391" cy="7911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Concise yes/no questions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310F7-F381-5A40-4D36-6B663E3C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2025 UNION DELEGATE CONFERENCE  |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AA1291-A071-3E68-CCF1-C9178FA5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301D-B9D8-A244-BAA8-10F6E51DAE92}" type="slidenum">
              <a:rPr lang="en-US" smtClean="0"/>
              <a:t>9</a:t>
            </a:fld>
            <a:endParaRPr lang="en-US"/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11DEBE09-CA5A-EB41-8574-856EE940C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40" y="1859946"/>
            <a:ext cx="6123223" cy="260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1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DC2021 1">
      <a:dk1>
        <a:srgbClr val="000000"/>
      </a:dk1>
      <a:lt1>
        <a:srgbClr val="FFFFFF"/>
      </a:lt1>
      <a:dk2>
        <a:srgbClr val="262260"/>
      </a:dk2>
      <a:lt2>
        <a:srgbClr val="E7E6E6"/>
      </a:lt2>
      <a:accent1>
        <a:srgbClr val="546CB3"/>
      </a:accent1>
      <a:accent2>
        <a:srgbClr val="F79226"/>
      </a:accent2>
      <a:accent3>
        <a:srgbClr val="9BB7DD"/>
      </a:accent3>
      <a:accent4>
        <a:srgbClr val="FBC441"/>
      </a:accent4>
      <a:accent5>
        <a:srgbClr val="B64198"/>
      </a:accent5>
      <a:accent6>
        <a:srgbClr val="70AD47"/>
      </a:accent6>
      <a:hlink>
        <a:srgbClr val="F79125"/>
      </a:hlink>
      <a:folHlink>
        <a:srgbClr val="536CB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f8a7bc4-e337-47a5-a0fc-0d512c0e05f1}" enabled="0" method="" siteId="{3f8a7bc4-e337-47a5-a0fc-0d512c0e05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5780</TotalTime>
  <Words>648</Words>
  <Application>Microsoft Macintosh PowerPoint</Application>
  <PresentationFormat>On-screen Show (16:9)</PresentationFormat>
  <Paragraphs>154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 Regular</vt:lpstr>
      <vt:lpstr>Arial Regular</vt:lpstr>
      <vt:lpstr>Calibri</vt:lpstr>
      <vt:lpstr>Office Theme</vt:lpstr>
      <vt:lpstr>Communicating with Confidence &amp; Clarity</vt:lpstr>
      <vt:lpstr>Structured One on One Conversations</vt:lpstr>
      <vt:lpstr>INTRODUCTION</vt:lpstr>
      <vt:lpstr>PowerPoint Presentation</vt:lpstr>
      <vt:lpstr>LISTEN</vt:lpstr>
      <vt:lpstr>EDUCATE/AGITATE</vt:lpstr>
      <vt:lpstr>EDUCATE/AGITATE</vt:lpstr>
      <vt:lpstr>PowerPoint Presentation</vt:lpstr>
      <vt:lpstr>ASK</vt:lpstr>
      <vt:lpstr>Practice: Groups of 3</vt:lpstr>
      <vt:lpstr>Responding to Common Concerns</vt:lpstr>
      <vt:lpstr>PowerPoint Presentation</vt:lpstr>
      <vt:lpstr>PowerPoint Presentation</vt:lpstr>
      <vt:lpstr>Challenging Conversations</vt:lpstr>
      <vt:lpstr> What are some common concerns  co-workers have shared?</vt:lpstr>
      <vt:lpstr>AFFIRM  ANSWER  REDIRECT</vt:lpstr>
      <vt:lpstr>AFFIRM</vt:lpstr>
      <vt:lpstr>ANSWER</vt:lpstr>
      <vt:lpstr>REDIRECT</vt:lpstr>
      <vt:lpstr>Practice: Groups of 3</vt:lpstr>
      <vt:lpstr>Choose 1 of these Scenarios  for practice:  1. I don’t have time for this. I am already too stretched thin and am only one person  2. Management does what they want anyway, why should I even bother with Joint Staffing?   3. Use ideas brainstormed earlier!</vt:lpstr>
      <vt:lpstr>KEY TAKEAWAYS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Dionne Anciano</dc:creator>
  <cp:lastModifiedBy>Betsy Twitchell</cp:lastModifiedBy>
  <cp:revision>51</cp:revision>
  <dcterms:created xsi:type="dcterms:W3CDTF">2021-05-28T16:36:06Z</dcterms:created>
  <dcterms:modified xsi:type="dcterms:W3CDTF">2025-08-04T18:35:31Z</dcterms:modified>
</cp:coreProperties>
</file>